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78" r:id="rId5"/>
  </p:sldMasterIdLst>
  <p:notesMasterIdLst>
    <p:notesMasterId r:id="rId45"/>
  </p:notesMasterIdLst>
  <p:handoutMasterIdLst>
    <p:handoutMasterId r:id="rId46"/>
  </p:handoutMasterIdLst>
  <p:sldIdLst>
    <p:sldId id="256" r:id="rId6"/>
    <p:sldId id="257" r:id="rId7"/>
    <p:sldId id="286" r:id="rId8"/>
    <p:sldId id="291" r:id="rId9"/>
    <p:sldId id="292" r:id="rId10"/>
    <p:sldId id="332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3" r:id="rId19"/>
    <p:sldId id="302" r:id="rId20"/>
    <p:sldId id="304" r:id="rId21"/>
    <p:sldId id="305" r:id="rId22"/>
    <p:sldId id="306" r:id="rId23"/>
    <p:sldId id="310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320" r:id="rId32"/>
    <p:sldId id="322" r:id="rId33"/>
    <p:sldId id="323" r:id="rId34"/>
    <p:sldId id="324" r:id="rId35"/>
    <p:sldId id="325" r:id="rId36"/>
    <p:sldId id="326" r:id="rId37"/>
    <p:sldId id="327" r:id="rId38"/>
    <p:sldId id="260" r:id="rId39"/>
    <p:sldId id="284" r:id="rId40"/>
    <p:sldId id="331" r:id="rId41"/>
    <p:sldId id="329" r:id="rId42"/>
    <p:sldId id="330" r:id="rId43"/>
    <p:sldId id="26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87F93-7836-4E5F-A64D-65E5A3708ACB}" v="4" dt="2019-09-04T09:05:28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03T00:24:36.280" idx="2">
    <p:pos x="10" y="10"/>
    <p:text>写两个公式对照一下计算量</p:text>
    <p:extLst>
      <p:ext uri="{C676402C-5697-4E1C-873F-D02D1690AC5C}">
        <p15:threadingInfo xmlns:p15="http://schemas.microsoft.com/office/powerpoint/2012/main" timeZoneBias="-480"/>
      </p:ext>
    </p:extLst>
  </p:cm>
  <p:cm authorId="2" dt="2020-11-03T00:25:34.481" idx="3">
    <p:pos x="10" y="146"/>
    <p:text>没啥用</p:text>
    <p:extLst>
      <p:ext uri="{C676402C-5697-4E1C-873F-D02D1690AC5C}">
        <p15:threadingInfo xmlns:p15="http://schemas.microsoft.com/office/powerpoint/2012/main" timeZoneBias="-480">
          <p15:parentCm authorId="2" idx="2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03T00:24:36.280" idx="2">
    <p:pos x="10" y="10"/>
    <p:text>写两个公式对照一下计算量</p:text>
    <p:extLst>
      <p:ext uri="{C676402C-5697-4E1C-873F-D02D1690AC5C}">
        <p15:threadingInfo xmlns:p15="http://schemas.microsoft.com/office/powerpoint/2012/main" timeZoneBias="-480"/>
      </p:ext>
    </p:extLst>
  </p:cm>
  <p:cm authorId="2" dt="2020-11-03T00:25:34.481" idx="3">
    <p:pos x="10" y="146"/>
    <p:text>没啥用</p:text>
    <p:extLst>
      <p:ext uri="{C676402C-5697-4E1C-873F-D02D1690AC5C}">
        <p15:threadingInfo xmlns:p15="http://schemas.microsoft.com/office/powerpoint/2012/main" timeZoneBias="-480">
          <p15:parentCm authorId="2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11/11/2020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11/11/2020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CN" altLang="en-US" noProof="0"/>
              <a:t>单击此处编辑母版副标题样式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模板来源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1692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67243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zh-CN" altLang="en-US" noProof="0"/>
              <a:t>单击此处编辑母版文本样式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noProof="0"/>
              <a:t>单击此处编辑母版标题样式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43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Week 7</a:t>
            </a:r>
            <a:br>
              <a:rPr lang="en-US" altLang="zh-CN" dirty="0"/>
            </a:br>
            <a:r>
              <a:rPr lang="zh-CN" altLang="en-US" dirty="0"/>
              <a:t>小班讨论课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zh-CN" altLang="en-US" dirty="0"/>
              <a:t>智能</a:t>
            </a:r>
            <a:r>
              <a:rPr lang="en-US" altLang="zh-CN" dirty="0"/>
              <a:t>1802-</a:t>
            </a:r>
            <a:r>
              <a:rPr lang="zh-CN" altLang="en-US" dirty="0"/>
              <a:t>肖鹏</a:t>
            </a:r>
            <a:endParaRPr lang="en-US" altLang="zh-CN" dirty="0"/>
          </a:p>
          <a:p>
            <a:pPr marL="0" indent="0" algn="r">
              <a:buNone/>
            </a:pPr>
            <a:r>
              <a:rPr lang="en-US" altLang="zh-CN" dirty="0"/>
              <a:t>2020/11/01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2	</a:t>
            </a:r>
            <a:r>
              <a:rPr lang="zh-CN" altLang="en-US" dirty="0"/>
              <a:t>叠加原理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</a:rPr>
                  <a:t>例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：利用叠加原理求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FFFF00"/>
                  </a:solidFill>
                </a:endParaRPr>
              </a:p>
              <a:p>
                <a:pPr algn="l"/>
                <a:r>
                  <a:rPr lang="en-US" altLang="zh-CN" dirty="0">
                    <a:solidFill>
                      <a:srgbClr val="FFFF00"/>
                    </a:solidFill>
                  </a:rPr>
                  <a:t>1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）电流源为零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  <a:blipFill>
                <a:blip r:embed="rId2"/>
                <a:stretch>
                  <a:fillRect l="-651" t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3124BFC-D759-4FA0-A38A-5286DB063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2540000"/>
            <a:ext cx="8054659" cy="36496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CEC019-2643-4D4E-92BF-81C403A4570E}"/>
                  </a:ext>
                </a:extLst>
              </p:cNvPr>
              <p:cNvSpPr txBox="1"/>
              <p:nvPr/>
            </p:nvSpPr>
            <p:spPr>
              <a:xfrm>
                <a:off x="9055946" y="3786294"/>
                <a:ext cx="33731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FFFF00"/>
                    </a:solidFill>
                  </a:rPr>
                  <a:t>KVL</a:t>
                </a:r>
              </a:p>
              <a:p>
                <a:r>
                  <a:rPr lang="en-US" altLang="zh-CN" sz="2000" dirty="0">
                    <a:solidFill>
                      <a:srgbClr val="FFFF00"/>
                    </a:solidFill>
                  </a:rPr>
                  <a:t>-10+3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FF00"/>
                    </a:solidFill>
                  </a:rPr>
                  <a:t>+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FF00"/>
                    </a:solidFill>
                  </a:rPr>
                  <a:t>=0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8CEC019-2643-4D4E-92BF-81C403A45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946" y="3786294"/>
                <a:ext cx="3373120" cy="707886"/>
              </a:xfrm>
              <a:prstGeom prst="rect">
                <a:avLst/>
              </a:prstGeom>
              <a:blipFill>
                <a:blip r:embed="rId4"/>
                <a:stretch>
                  <a:fillRect l="-1989" t="-3448" b="-155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20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2	</a:t>
            </a:r>
            <a:r>
              <a:rPr lang="zh-CN" altLang="en-US" dirty="0"/>
              <a:t>叠加原理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</a:rPr>
                  <a:t>例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：利用叠加原理求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FFFF00"/>
                  </a:solidFill>
                </a:endParaRPr>
              </a:p>
              <a:p>
                <a:pPr algn="l"/>
                <a:r>
                  <a:rPr lang="en-US" altLang="zh-CN" dirty="0">
                    <a:solidFill>
                      <a:srgbClr val="FFFF00"/>
                    </a:solidFill>
                  </a:rPr>
                  <a:t>2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）电压源为零</a:t>
                </a:r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  <a:blipFill>
                <a:blip r:embed="rId2"/>
                <a:stretch>
                  <a:fillRect l="-651" t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5A65C3CB-3DFD-4DB9-854D-9FE16693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2658882"/>
            <a:ext cx="7537837" cy="3530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CF6CB2-CCC6-4653-BAD2-DC1957C13C04}"/>
                  </a:ext>
                </a:extLst>
              </p:cNvPr>
              <p:cNvSpPr txBox="1"/>
              <p:nvPr/>
            </p:nvSpPr>
            <p:spPr>
              <a:xfrm>
                <a:off x="8486987" y="2736427"/>
                <a:ext cx="291253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3+</m:t>
                      </m:r>
                      <m:r>
                        <a:rPr lang="en-US" altLang="zh-CN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ⅈ=</m:t>
                      </m:r>
                      <m:sSub>
                        <m:sSubPr>
                          <m:ctrlPr>
                            <a:rPr lang="en-US" altLang="zh-CN" sz="1800" i="1" kern="1200" smtClean="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altLang="zh-CN" sz="1800" i="1" kern="12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800" i="1" kern="1200">
                              <a:solidFill>
                                <a:srgbClr val="FFFF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FFFF00"/>
                  </a:solidFill>
                </a:endParaRPr>
              </a:p>
              <a:p>
                <a:endParaRPr lang="en-US" altLang="zh-CN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𝑖𝑥</m:t>
                      </m:r>
                      <m:r>
                        <a:rPr lang="en-US" altLang="zh-CN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dirty="0">
                  <a:solidFill>
                    <a:srgbClr val="FFFF00"/>
                  </a:solidFill>
                </a:endParaRPr>
              </a:p>
              <a:p>
                <a:endParaRPr lang="en-US" altLang="zh-CN" dirty="0">
                  <a:solidFill>
                    <a:srgbClr val="FFFF00"/>
                  </a:solidFill>
                </a:endParaRPr>
              </a:p>
              <a:p>
                <a:r>
                  <a:rPr lang="zh-CN" altLang="en-US" dirty="0">
                    <a:solidFill>
                      <a:srgbClr val="FFFF00"/>
                    </a:solidFill>
                  </a:rPr>
                  <a:t>解出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kern="120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1800" i="1" kern="12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lang="en-US" altLang="zh-CN" sz="1800" i="1" kern="120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FF00"/>
                    </a:solidFill>
                  </a:rPr>
                  <a:t>=0.6A</a:t>
                </a:r>
                <a:endParaRPr lang="zh-CN" alt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4CF6CB2-CCC6-4653-BAD2-DC1957C13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987" y="2736427"/>
                <a:ext cx="2912533" cy="1477328"/>
              </a:xfrm>
              <a:prstGeom prst="rect">
                <a:avLst/>
              </a:prstGeom>
              <a:blipFill>
                <a:blip r:embed="rId4"/>
                <a:stretch>
                  <a:fillRect l="-1674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9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2	</a:t>
            </a:r>
            <a:r>
              <a:rPr lang="zh-CN" altLang="en-US" dirty="0"/>
              <a:t>叠加原理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</a:rPr>
                  <a:t>例</a:t>
                </a:r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bg1"/>
                    </a:solidFill>
                  </a:rPr>
                  <a:t>：利用叠加原理求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FFFF00"/>
                  </a:solidFill>
                </a:endParaRPr>
              </a:p>
              <a:p>
                <a:pPr algn="l"/>
                <a:r>
                  <a:rPr lang="zh-CN" altLang="en-US" dirty="0">
                    <a:solidFill>
                      <a:srgbClr val="FFFF00"/>
                    </a:solidFill>
                  </a:rPr>
                  <a:t>验证</a:t>
                </a:r>
                <a:endParaRPr lang="en-US" altLang="zh-CN" dirty="0">
                  <a:solidFill>
                    <a:srgbClr val="FFFF00"/>
                  </a:solidFill>
                </a:endParaRPr>
              </a:p>
              <a:p>
                <a:pPr algn="l"/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  <a:blipFill>
                <a:blip r:embed="rId2"/>
                <a:stretch>
                  <a:fillRect l="-651" t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6B3216B0-4DA7-4611-8915-C2B9A9315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2492803"/>
            <a:ext cx="8076354" cy="36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7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3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 dirty="0"/>
                  <a:t>置换定理</a:t>
                </a:r>
                <a:r>
                  <a:rPr lang="zh-CN" altLang="en-US" sz="2000" dirty="0"/>
                  <a:t>（单口网络的置换）</a:t>
                </a:r>
                <a:r>
                  <a:rPr lang="zh-CN" altLang="en-US" sz="4000" dirty="0"/>
                  <a:t>：</a:t>
                </a:r>
                <a:endParaRPr lang="en-US" altLang="zh-CN" sz="4000" dirty="0"/>
              </a:p>
              <a:p>
                <a:pPr marL="0" indent="0">
                  <a:buNone/>
                </a:pPr>
                <a:r>
                  <a:rPr lang="zh-CN" altLang="en-US" sz="2000" dirty="0"/>
                  <a:t>若网络由两个单口网络</a:t>
                </a:r>
                <a:r>
                  <a:rPr lang="en-US" altLang="zh-CN" sz="2000" dirty="0"/>
                  <a:t>N1</a:t>
                </a:r>
                <a:r>
                  <a:rPr lang="zh-CN" altLang="en-US" sz="2000" dirty="0"/>
                  <a:t>、</a:t>
                </a:r>
                <a:r>
                  <a:rPr lang="en-US" altLang="zh-CN" sz="2000" dirty="0"/>
                  <a:t>N2</a:t>
                </a:r>
                <a:r>
                  <a:rPr lang="zh-CN" altLang="en-US" sz="2000" dirty="0"/>
                  <a:t>连接，且已知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端口电压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α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和电流值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β</a:t>
                </a:r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则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N2</a:t>
                </a:r>
                <a:r>
                  <a:rPr lang="zh-CN" altLang="en-US" sz="2000" dirty="0"/>
                  <a:t>（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或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N1</a:t>
                </a:r>
                <a:r>
                  <a:rPr lang="zh-CN" altLang="en-US" sz="2000" dirty="0"/>
                  <a:t>）可以用一个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电压为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α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的电压源</a:t>
                </a:r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000" dirty="0"/>
                  <a:t>（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或一个电流为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β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的电流源、或一个阻值为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zh-CN" altLang="en-US" sz="20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zh-CN" altLang="en-US" sz="20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电阻</a:t>
                </a:r>
                <a:r>
                  <a:rPr lang="zh-CN" altLang="en-US" sz="2000" dirty="0"/>
                  <a:t>）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置换</a:t>
                </a:r>
                <a:r>
                  <a:rPr lang="zh-CN" altLang="en-US" sz="2000" dirty="0"/>
                  <a:t>，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而不影响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N1</a:t>
                </a:r>
                <a:r>
                  <a:rPr lang="zh-CN" altLang="en-US" sz="2000" dirty="0"/>
                  <a:t>（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或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N2</a:t>
                </a:r>
                <a:r>
                  <a:rPr lang="zh-CN" altLang="en-US" sz="2000" dirty="0"/>
                  <a:t>）内各支路电压、电流原有数值。</a:t>
                </a:r>
                <a:endParaRPr lang="en-US" altLang="zh-CN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  <a:blipFill>
                <a:blip r:embed="rId2"/>
                <a:stretch>
                  <a:fillRect l="-1935" t="-2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69E9A9-D996-4A30-96AD-6F4A2C5D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209" y="4254366"/>
            <a:ext cx="6445581" cy="26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3	</a:t>
            </a:r>
            <a:r>
              <a:rPr lang="zh-CN" altLang="en-US" dirty="0"/>
              <a:t>置换定理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499" y="1625385"/>
            <a:ext cx="9993207" cy="43757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000" dirty="0">
                <a:solidFill>
                  <a:srgbClr val="FFFF00"/>
                </a:solidFill>
              </a:rPr>
              <a:t>“置换”</a:t>
            </a:r>
            <a:r>
              <a:rPr lang="en-US" altLang="zh-CN" sz="4000" dirty="0"/>
              <a:t>==</a:t>
            </a:r>
            <a:r>
              <a:rPr lang="zh-CN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“等效”</a:t>
            </a:r>
            <a:r>
              <a:rPr lang="zh-CN" altLang="en-US" sz="4000" dirty="0"/>
              <a:t>？</a:t>
            </a:r>
            <a:endParaRPr lang="en-US" altLang="zh-CN" sz="4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相同点</a:t>
            </a:r>
            <a:r>
              <a:rPr lang="en-US" altLang="zh-CN" sz="2000" dirty="0"/>
              <a:t>】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>
                <a:solidFill>
                  <a:srgbClr val="FFFF00"/>
                </a:solidFill>
              </a:rPr>
              <a:t>置换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等效</a:t>
            </a:r>
            <a:r>
              <a:rPr lang="zh-CN" altLang="en-US" sz="2000" dirty="0"/>
              <a:t>都是将电路的某个二端网络使用另一个元件</a:t>
            </a:r>
            <a:r>
              <a:rPr lang="en-US" altLang="zh-CN" sz="2000" dirty="0"/>
              <a:t>(</a:t>
            </a:r>
            <a:r>
              <a:rPr lang="zh-CN" altLang="en-US" sz="2000" dirty="0"/>
              <a:t>或另一个二端网络</a:t>
            </a:r>
            <a:r>
              <a:rPr lang="en-US" altLang="zh-CN" sz="2000" dirty="0"/>
              <a:t>)</a:t>
            </a:r>
            <a:r>
              <a:rPr lang="zh-CN" altLang="en-US" sz="2000" dirty="0"/>
              <a:t>替换掉。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不同点</a:t>
            </a:r>
            <a:r>
              <a:rPr lang="en-US" altLang="zh-CN" sz="2000" dirty="0"/>
              <a:t>】</a:t>
            </a:r>
            <a:endParaRPr lang="en-US" altLang="zh-CN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rgbClr val="FFFF00"/>
                </a:solidFill>
              </a:rPr>
              <a:t>置换</a:t>
            </a:r>
            <a:r>
              <a:rPr lang="zh-CN" altLang="en-US" sz="2000" dirty="0"/>
              <a:t>只在特定的外部电路下成立，假如外部电路改变了，则</a:t>
            </a:r>
            <a:r>
              <a:rPr lang="zh-CN" altLang="en-US" sz="2000" dirty="0">
                <a:solidFill>
                  <a:srgbClr val="FFFF00"/>
                </a:solidFill>
              </a:rPr>
              <a:t>置换</a:t>
            </a:r>
            <a:r>
              <a:rPr lang="zh-CN" altLang="en-US" sz="2000" dirty="0"/>
              <a:t>的部分也会</a:t>
            </a:r>
            <a:r>
              <a:rPr lang="zh-CN" altLang="en-US" sz="2000" b="1" dirty="0"/>
              <a:t>随之改变</a:t>
            </a:r>
            <a:r>
              <a:rPr lang="zh-CN" altLang="en-US" sz="2000" dirty="0"/>
              <a:t>。</a:t>
            </a:r>
            <a:endParaRPr lang="en-US" altLang="zh-CN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等效</a:t>
            </a:r>
            <a:r>
              <a:rPr lang="zh-CN" altLang="en-US" sz="2000" dirty="0"/>
              <a:t>则与外部电路无关，无论外部电路是什么，内部</a:t>
            </a:r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等效</a:t>
            </a:r>
            <a:r>
              <a:rPr lang="zh-CN" altLang="en-US" sz="2000" dirty="0"/>
              <a:t>的结果都</a:t>
            </a:r>
            <a:r>
              <a:rPr lang="zh-CN" altLang="en-US" sz="2000" b="1" dirty="0"/>
              <a:t>不变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3	</a:t>
            </a:r>
            <a:r>
              <a:rPr lang="zh-CN" altLang="en-US" dirty="0"/>
              <a:t>置换定理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9573260" cy="43757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置换定理</a:t>
            </a:r>
            <a:r>
              <a:rPr lang="en-US" altLang="zh-CN" sz="2000" dirty="0"/>
              <a:t>】</a:t>
            </a:r>
            <a:r>
              <a:rPr lang="zh-CN" altLang="en-US" sz="2000" dirty="0"/>
              <a:t>验证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 原始电路信息：</a:t>
            </a:r>
            <a:endParaRPr lang="en-US" altLang="zh-CN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04BA496-2248-416A-8E19-87C04C3F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647264"/>
            <a:ext cx="5928419" cy="26765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8D9036-2589-4722-9894-870BE2D2D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518570"/>
            <a:ext cx="7282028" cy="327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3	</a:t>
            </a:r>
            <a:r>
              <a:rPr lang="zh-CN" altLang="en-US" dirty="0"/>
              <a:t>置换定理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9573260" cy="43757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置换定理</a:t>
            </a:r>
            <a:r>
              <a:rPr lang="en-US" altLang="zh-CN" sz="2000" dirty="0"/>
              <a:t>】</a:t>
            </a:r>
            <a:r>
              <a:rPr lang="zh-CN" altLang="en-US" sz="2000" dirty="0"/>
              <a:t>验证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 原始待置换电路：</a:t>
            </a:r>
            <a:endParaRPr lang="en-US" altLang="zh-CN" sz="2000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88D9036-2589-4722-9894-870BE2D2D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87" y="2892213"/>
            <a:ext cx="5207701" cy="23404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875E819-2A5B-4C69-9D05-792846EB4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726" y="1078456"/>
            <a:ext cx="5452874" cy="2693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6F6029-7B7B-467D-9E87-CEE0D090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726" y="3772436"/>
            <a:ext cx="5452874" cy="27346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10ED23-8B84-4F36-80C4-DA712D0E01C0}"/>
              </a:ext>
            </a:extLst>
          </p:cNvPr>
          <p:cNvSpPr txBox="1"/>
          <p:nvPr/>
        </p:nvSpPr>
        <p:spPr>
          <a:xfrm>
            <a:off x="6803961" y="1954223"/>
            <a:ext cx="161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替换电流源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C824F4-6C54-4820-B67D-40355E66087A}"/>
              </a:ext>
            </a:extLst>
          </p:cNvPr>
          <p:cNvSpPr txBox="1"/>
          <p:nvPr/>
        </p:nvSpPr>
        <p:spPr>
          <a:xfrm>
            <a:off x="6803961" y="4770416"/>
            <a:ext cx="1615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替换电压源</a:t>
            </a:r>
          </a:p>
        </p:txBody>
      </p:sp>
    </p:spTree>
    <p:extLst>
      <p:ext uri="{BB962C8B-B14F-4D97-AF65-F5344CB8AC3E}">
        <p14:creationId xmlns:p14="http://schemas.microsoft.com/office/powerpoint/2010/main" val="214554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 dirty="0"/>
                  <a:t>戴维南定理：</a:t>
                </a:r>
                <a:endParaRPr lang="en-US" altLang="zh-CN" sz="4000" dirty="0"/>
              </a:p>
              <a:p>
                <a:pPr marL="0" indent="0">
                  <a:buNone/>
                </a:pPr>
                <a:r>
                  <a:rPr lang="zh-CN" altLang="en-US" sz="2000" dirty="0"/>
                  <a:t>含源线性单口网络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，不论内部结构，就其端口而言，可等效为一个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电压源串联电阻支路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>
                    <a:solidFill>
                      <a:srgbClr val="FFFF00"/>
                    </a:solidFill>
                  </a:rPr>
                  <a:t>电压源的电压</a:t>
                </a:r>
                <a:r>
                  <a:rPr lang="zh-CN" altLang="en-US" sz="2000" dirty="0"/>
                  <a:t>等于该网络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的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开路电压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电压源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串联的电阻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zh-CN" altLang="en-US" sz="2000" dirty="0"/>
                  <a:t>等于该网络中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所有独立电源为零值时</a:t>
                </a:r>
                <a:r>
                  <a:rPr lang="zh-CN" altLang="en-US" sz="2000" dirty="0"/>
                  <a:t>所得网络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的等效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  <a:blipFill>
                <a:blip r:embed="rId2"/>
                <a:stretch>
                  <a:fillRect l="-1935" t="-2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7C134A-D063-4323-9443-48A005E8C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306" y="3672006"/>
            <a:ext cx="6251640" cy="235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 dirty="0"/>
                  <a:t>诺顿定理：</a:t>
                </a:r>
                <a:endParaRPr lang="en-US" altLang="zh-CN" sz="4000" dirty="0"/>
              </a:p>
              <a:p>
                <a:pPr marL="0" indent="0">
                  <a:buNone/>
                </a:pPr>
                <a:r>
                  <a:rPr lang="zh-CN" altLang="en-US" sz="2000" dirty="0"/>
                  <a:t>含源线性单口网络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，不论内部结构，就其端口而言，可等效为一个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电流源并联电阻组合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电流源的电流</a:t>
                </a:r>
                <a:r>
                  <a:rPr lang="zh-CN" altLang="en-US" sz="2000" dirty="0"/>
                  <a:t>等于该网络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的短路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SC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电流源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并联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电导</m:t>
                    </m:r>
                    <m:sSub>
                      <m:sSubPr>
                        <m:ctrlPr>
                          <a:rPr lang="zh-CN" altLang="en-US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</m:sub>
                    </m:sSub>
                  </m:oMath>
                </a14:m>
                <a:r>
                  <a:rPr lang="zh-CN" altLang="en-US" sz="2000" dirty="0"/>
                  <a:t>等于该网络中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所有独立电源为零值时</a:t>
                </a:r>
                <a:r>
                  <a:rPr lang="zh-CN" altLang="en-US" sz="2000" dirty="0"/>
                  <a:t>所得网络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的等效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电导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  <a:blipFill>
                <a:blip r:embed="rId2"/>
                <a:stretch>
                  <a:fillRect l="-1935" t="-2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9230C1-AA3A-4130-AE89-F4388FEF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4" b="17543"/>
          <a:stretch/>
        </p:blipFill>
        <p:spPr>
          <a:xfrm>
            <a:off x="2275839" y="3661337"/>
            <a:ext cx="6746240" cy="230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5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1049848" cy="4508500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zh-CN" altLang="en-US" sz="4000" dirty="0"/>
                  <a:t>注意事项：</a:t>
                </a:r>
                <a:endParaRPr lang="en-US" altLang="zh-CN" sz="4000" dirty="0"/>
              </a:p>
              <a:p>
                <a:pPr algn="l"/>
                <a:endParaRPr lang="zh-CN" altLang="en-US" sz="2800" dirty="0"/>
              </a:p>
              <a:p>
                <a:pPr algn="l"/>
                <a:r>
                  <a:rPr lang="zh-CN" altLang="en-US" dirty="0"/>
                  <a:t>１）外电路是任意的，并且含源端口网络的等效电路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不随外电路改变而改变</a:t>
                </a:r>
                <a:r>
                  <a:rPr lang="en-US" altLang="zh-CN" dirty="0"/>
                  <a:t>;</a:t>
                </a:r>
              </a:p>
              <a:p>
                <a:pPr algn="l"/>
                <a:endParaRPr lang="zh-CN" altLang="en-US" dirty="0"/>
              </a:p>
              <a:p>
                <a:pPr algn="l"/>
                <a:r>
                  <a:rPr lang="zh-CN" altLang="en-US" dirty="0"/>
                  <a:t>２）当端口内部含有受控源时，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控制量所在电路</a:t>
                </a:r>
                <a:r>
                  <a:rPr lang="zh-CN" altLang="en-US" dirty="0"/>
                  <a:t>与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受控源</a:t>
                </a:r>
                <a:r>
                  <a:rPr lang="zh-CN" altLang="en-US" dirty="0"/>
                  <a:t>必须同时包含在被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等效电路部分中</a:t>
                </a:r>
                <a:r>
                  <a:rPr lang="en-US" altLang="zh-CN" dirty="0"/>
                  <a:t>;</a:t>
                </a:r>
              </a:p>
              <a:p>
                <a:pPr algn="l"/>
                <a:endParaRPr lang="zh-CN" altLang="en-US" dirty="0"/>
              </a:p>
              <a:p>
                <a:pPr algn="l"/>
                <a:r>
                  <a:rPr lang="zh-CN" altLang="en-US" dirty="0"/>
                  <a:t>３）若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00"/>
                    </a:solidFill>
                  </a:rPr>
                  <a:t>＝０</a:t>
                </a:r>
                <a:r>
                  <a:rPr lang="zh-CN" altLang="en-US" dirty="0"/>
                  <a:t>，该网络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只有</a:t>
                </a:r>
                <a:r>
                  <a:rPr lang="zh-CN" altLang="en-US" dirty="0"/>
                  <a:t>戴维宁等效电路，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无</a:t>
                </a:r>
                <a:r>
                  <a:rPr lang="zh-CN" altLang="en-US" dirty="0"/>
                  <a:t>诺顿等效电路</a:t>
                </a:r>
                <a:r>
                  <a:rPr lang="en-US" altLang="zh-CN" dirty="0"/>
                  <a:t>;</a:t>
                </a:r>
              </a:p>
              <a:p>
                <a:pPr algn="l"/>
                <a:endParaRPr lang="zh-CN" altLang="en-US" dirty="0"/>
              </a:p>
              <a:p>
                <a:pPr algn="l"/>
                <a:r>
                  <a:rPr lang="zh-CN" altLang="en-US" dirty="0"/>
                  <a:t>４）若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FF00"/>
                    </a:solidFill>
                  </a:rPr>
                  <a:t>＝ ∞</a:t>
                </a:r>
                <a:r>
                  <a:rPr lang="zh-CN" altLang="en-US" dirty="0"/>
                  <a:t>，该网络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只有</a:t>
                </a:r>
                <a:r>
                  <a:rPr lang="zh-CN" altLang="en-US" dirty="0"/>
                  <a:t>诺顿等效电路，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无</a:t>
                </a:r>
                <a:r>
                  <a:rPr lang="zh-CN" altLang="en-US" dirty="0"/>
                  <a:t>戴维宁等效电路</a:t>
                </a:r>
                <a:r>
                  <a:rPr lang="en-US" altLang="zh-CN" dirty="0"/>
                  <a:t>;</a:t>
                </a:r>
                <a:endParaRPr lang="zh-CN" altLang="en-US" dirty="0"/>
              </a:p>
              <a:p>
                <a:pPr algn="l"/>
                <a:endParaRPr lang="en-US" altLang="zh-CN" dirty="0"/>
              </a:p>
              <a:p>
                <a:pPr algn="l"/>
                <a:r>
                  <a:rPr lang="en-US" altLang="zh-CN" dirty="0"/>
                  <a:t>5</a:t>
                </a:r>
                <a:r>
                  <a:rPr lang="zh-CN" altLang="en-US" dirty="0"/>
                  <a:t>）电源为零：电压源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短路、电流源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断路；</a:t>
                </a:r>
              </a:p>
              <a:p>
                <a:pPr algn="l"/>
                <a:endParaRPr lang="zh-CN" altLang="en-US" dirty="0"/>
              </a:p>
              <a:p>
                <a:pPr algn="l"/>
                <a:endParaRPr lang="zh-CN" alt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1049848" cy="4508500"/>
              </a:xfrm>
              <a:blipFill>
                <a:blip r:embed="rId2"/>
                <a:stretch>
                  <a:fillRect l="-1986" t="-5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56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Ⅰ</a:t>
            </a:r>
            <a:r>
              <a:rPr lang="zh-CN" altLang="en-US" dirty="0"/>
              <a:t>电路基本定理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663" y="3205746"/>
            <a:ext cx="3474298" cy="221996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800" b="1" dirty="0"/>
              <a:t>· </a:t>
            </a:r>
            <a:r>
              <a:rPr lang="zh-CN" altLang="en-US" sz="2800" b="1" dirty="0"/>
              <a:t>互易定理</a:t>
            </a:r>
            <a:endParaRPr lang="en-US" altLang="zh-CN" sz="2800" b="1" dirty="0"/>
          </a:p>
          <a:p>
            <a:r>
              <a:rPr lang="en-US" altLang="zh-CN" sz="2800" b="1" dirty="0"/>
              <a:t>· </a:t>
            </a:r>
            <a:r>
              <a:rPr lang="zh-CN" altLang="en-US" sz="2800" b="1" dirty="0"/>
              <a:t>叠加原理</a:t>
            </a:r>
            <a:endParaRPr lang="en-US" altLang="zh-CN" sz="2800" b="1" dirty="0"/>
          </a:p>
          <a:p>
            <a:r>
              <a:rPr lang="en-US" altLang="zh-CN" sz="2800" b="1" dirty="0"/>
              <a:t>· </a:t>
            </a:r>
            <a:r>
              <a:rPr lang="zh-CN" altLang="en-US" sz="2800" b="1" dirty="0"/>
              <a:t>置换定理</a:t>
            </a:r>
            <a:endParaRPr lang="en-US" altLang="zh-CN" sz="2800" b="1" dirty="0"/>
          </a:p>
          <a:p>
            <a:r>
              <a:rPr lang="en-US" altLang="zh-CN" sz="2800" b="1" dirty="0"/>
              <a:t>· </a:t>
            </a:r>
            <a:r>
              <a:rPr lang="zh-CN" altLang="en-US" sz="2800" b="1" dirty="0"/>
              <a:t>等效电源定理</a:t>
            </a:r>
            <a:endParaRPr lang="en-US" altLang="zh-CN" sz="2800" b="1" dirty="0"/>
          </a:p>
          <a:p>
            <a:r>
              <a:rPr lang="en-US" altLang="zh-CN" sz="2800" b="1" dirty="0"/>
              <a:t>· </a:t>
            </a:r>
            <a:r>
              <a:rPr lang="zh-CN" altLang="en-US" sz="2800" b="1" dirty="0"/>
              <a:t>最大传递功率定理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1049848" cy="450850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US" altLang="zh-CN" sz="2000" dirty="0"/>
                  <a:t>【</a:t>
                </a:r>
                <a:r>
                  <a:rPr lang="zh-CN" altLang="en-US" sz="2000" dirty="0"/>
                  <a:t>戴维南定理</a:t>
                </a:r>
                <a:r>
                  <a:rPr lang="en-US" altLang="zh-CN" sz="2000" dirty="0"/>
                  <a:t>】</a:t>
                </a:r>
              </a:p>
              <a:p>
                <a:pPr marL="0" indent="0" algn="l">
                  <a:buNone/>
                </a:pPr>
                <a:r>
                  <a:rPr lang="zh-CN" altLang="en-US" sz="2000" dirty="0"/>
                  <a:t>例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：求</a:t>
                </a:r>
                <a14:m>
                  <m:oMath xmlns:m="http://schemas.openxmlformats.org/officeDocument/2006/math">
                    <m:r>
                      <a:rPr lang="en-US" altLang="zh-CN" sz="2000" dirty="0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endParaRPr lang="en-US" altLang="zh-CN" sz="2000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1049848" cy="4508500"/>
              </a:xfrm>
              <a:blipFill>
                <a:blip r:embed="rId2"/>
                <a:stretch>
                  <a:fillRect l="-607" t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FB02EB5D-2CA2-4F34-A6FA-873E4F2B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97" y="2051955"/>
            <a:ext cx="5710050" cy="379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1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499" y="1681163"/>
            <a:ext cx="11049848" cy="4508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戴维南定理</a:t>
            </a:r>
            <a:r>
              <a:rPr lang="en-US" altLang="zh-CN" sz="2000" dirty="0"/>
              <a:t>】</a:t>
            </a:r>
          </a:p>
          <a:p>
            <a:pPr marL="0" indent="0" algn="l">
              <a:buNone/>
            </a:pPr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：根据戴维南定理简化电路</a:t>
            </a:r>
            <a:endParaRPr lang="en-US" altLang="zh-CN" sz="2000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4D4C00-E1F9-4CE2-BFFB-942BC67AF351}"/>
                  </a:ext>
                </a:extLst>
              </p:cNvPr>
              <p:cNvSpPr txBox="1"/>
              <p:nvPr/>
            </p:nvSpPr>
            <p:spPr>
              <a:xfrm>
                <a:off x="6623280" y="2708012"/>
                <a:ext cx="5487440" cy="3170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：求出等效电源电压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（开路电压）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）设电路电流为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zh-CN" sz="2000" i="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，利用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KVL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求解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18</m:t>
                      </m:r>
                      <m:sSup>
                        <m:sSupPr>
                          <m:ctrlP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zh-CN" sz="200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+10−20=0</m:t>
                      </m:r>
                    </m:oMath>
                  </m:oMathPara>
                </a14:m>
                <a:endParaRPr lang="en-US" altLang="zh-CN" sz="2000" i="0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）算出等效电压源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000" i="0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sSup>
                        <m:sSupPr>
                          <m:ctrlP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altLang="zh-CN" sz="2000" i="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i="0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4D4C00-E1F9-4CE2-BFFB-942BC67AF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280" y="2708012"/>
                <a:ext cx="5487440" cy="3170099"/>
              </a:xfrm>
              <a:prstGeom prst="rect">
                <a:avLst/>
              </a:prstGeom>
              <a:blipFill>
                <a:blip r:embed="rId2"/>
                <a:stretch>
                  <a:fillRect l="-1110" t="-962" r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D7FF5FC-9BB1-4D2C-B70A-5E8E2FB35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5" y="2708012"/>
            <a:ext cx="5155208" cy="32796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EA0F019-2F07-4B25-9DE3-A6E3B3D5FE75}"/>
              </a:ext>
            </a:extLst>
          </p:cNvPr>
          <p:cNvSpPr txBox="1"/>
          <p:nvPr/>
        </p:nvSpPr>
        <p:spPr>
          <a:xfrm>
            <a:off x="4442036" y="1397419"/>
            <a:ext cx="3054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①等效电压源电压</a:t>
            </a:r>
            <a:endParaRPr lang="en-US" altLang="zh-CN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②等效电阻</a:t>
            </a:r>
          </a:p>
        </p:txBody>
      </p:sp>
    </p:spTree>
    <p:extLst>
      <p:ext uri="{BB962C8B-B14F-4D97-AF65-F5344CB8AC3E}">
        <p14:creationId xmlns:p14="http://schemas.microsoft.com/office/powerpoint/2010/main" val="153734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499" y="1681163"/>
            <a:ext cx="11049848" cy="4508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戴维南定理</a:t>
            </a:r>
            <a:r>
              <a:rPr lang="en-US" altLang="zh-CN" sz="2000" dirty="0"/>
              <a:t>】</a:t>
            </a:r>
          </a:p>
          <a:p>
            <a:pPr marL="0" indent="0" algn="l">
              <a:buNone/>
            </a:pPr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：根据戴维南定理简化电路</a:t>
            </a:r>
            <a:endParaRPr lang="en-US" altLang="zh-CN" sz="2000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4D4C00-E1F9-4CE2-BFFB-942BC67AF351}"/>
                  </a:ext>
                </a:extLst>
              </p:cNvPr>
              <p:cNvSpPr txBox="1"/>
              <p:nvPr/>
            </p:nvSpPr>
            <p:spPr>
              <a:xfrm>
                <a:off x="6616507" y="2708012"/>
                <a:ext cx="5568720" cy="2830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：求出等效电阻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（短路电阻）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）令网络中所有独立电源为零（受控源按电阻处理），画出等效电路；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）求出电阻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en-US" altLang="zh-CN" sz="2000" i="0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10×8</m:t>
                          </m:r>
                        </m:num>
                        <m:den>
                          <m:r>
                            <a:rPr lang="en-US" altLang="zh-CN" sz="2000" i="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10+8</m:t>
                          </m:r>
                        </m:den>
                      </m:f>
                      <m:r>
                        <a:rPr lang="en-US" altLang="zh-CN" sz="2000" i="0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>
                            <a:rPr lang="en-US" altLang="zh-CN" sz="2000" i="0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altLang="zh-CN" sz="2000" i="1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4D4C00-E1F9-4CE2-BFFB-942BC67AF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07" y="2708012"/>
                <a:ext cx="5568720" cy="2830134"/>
              </a:xfrm>
              <a:prstGeom prst="rect">
                <a:avLst/>
              </a:prstGeom>
              <a:blipFill>
                <a:blip r:embed="rId2"/>
                <a:stretch>
                  <a:fillRect l="-1094" t="-1078" r="-1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A0F019-2F07-4B25-9DE3-A6E3B3D5FE75}"/>
                  </a:ext>
                </a:extLst>
              </p:cNvPr>
              <p:cNvSpPr txBox="1"/>
              <p:nvPr/>
            </p:nvSpPr>
            <p:spPr>
              <a:xfrm>
                <a:off x="4387002" y="1353138"/>
                <a:ext cx="5231131" cy="84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①等效电压源电压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√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②等效电阻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A0F019-2F07-4B25-9DE3-A6E3B3D5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002" y="1353138"/>
                <a:ext cx="5231131" cy="841449"/>
              </a:xfrm>
              <a:prstGeom prst="rect">
                <a:avLst/>
              </a:prstGeom>
              <a:blipFill>
                <a:blip r:embed="rId3"/>
                <a:stretch>
                  <a:fillRect l="-1282" b="-12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1AF4FA82-2628-4BFE-A3E1-7265AED2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28" y="2969580"/>
            <a:ext cx="4342847" cy="28879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F2FD97-1A0F-4DAC-BFDA-3D738B537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80" y="2969580"/>
            <a:ext cx="6531723" cy="288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1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499" y="1681163"/>
            <a:ext cx="11049848" cy="4508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戴维南定理</a:t>
            </a:r>
            <a:r>
              <a:rPr lang="en-US" altLang="zh-CN" sz="2000" dirty="0"/>
              <a:t>】</a:t>
            </a:r>
          </a:p>
          <a:p>
            <a:pPr marL="0" indent="0" algn="l">
              <a:buNone/>
            </a:pPr>
            <a:r>
              <a:rPr lang="zh-CN" altLang="en-US" sz="2000" dirty="0"/>
              <a:t>例</a:t>
            </a:r>
            <a:r>
              <a:rPr lang="en-US" altLang="zh-CN" sz="2000" dirty="0"/>
              <a:t>1</a:t>
            </a:r>
            <a:r>
              <a:rPr lang="zh-CN" altLang="en-US" sz="2000" dirty="0"/>
              <a:t>：根据戴维南定理简化电路</a:t>
            </a:r>
            <a:endParaRPr lang="en-US" altLang="zh-CN" sz="2000" dirty="0"/>
          </a:p>
          <a:p>
            <a:pPr algn="l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4D4C00-E1F9-4CE2-BFFB-942BC67AF351}"/>
                  </a:ext>
                </a:extLst>
              </p:cNvPr>
              <p:cNvSpPr txBox="1"/>
              <p:nvPr/>
            </p:nvSpPr>
            <p:spPr>
              <a:xfrm>
                <a:off x="6616507" y="2708012"/>
                <a:ext cx="556872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Step3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：求出 </a:t>
                </a:r>
                <a14:m>
                  <m:oMath xmlns:m="http://schemas.openxmlformats.org/officeDocument/2006/math">
                    <m:r>
                      <a:rPr lang="en-US" altLang="zh-CN" sz="2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）画出戴维南等效电路；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）由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KVL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求得电流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4.45</m:t>
                          </m:r>
                          <m:r>
                            <a:rPr lang="en-US" altLang="zh-CN" sz="200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+12</m:t>
                          </m:r>
                        </m:e>
                      </m:d>
                      <m:r>
                        <a:rPr lang="en-US" altLang="zh-CN" sz="200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ⅈ−15.56=0</m:t>
                      </m:r>
                    </m:oMath>
                  </m:oMathPara>
                </a14:m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54D4C00-E1F9-4CE2-BFFB-942BC67AF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507" y="2708012"/>
                <a:ext cx="5568720" cy="2862322"/>
              </a:xfrm>
              <a:prstGeom prst="rect">
                <a:avLst/>
              </a:prstGeom>
              <a:blipFill>
                <a:blip r:embed="rId2"/>
                <a:stretch>
                  <a:fillRect l="-1094" t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A0F019-2F07-4B25-9DE3-A6E3B3D5FE75}"/>
                  </a:ext>
                </a:extLst>
              </p:cNvPr>
              <p:cNvSpPr txBox="1"/>
              <p:nvPr/>
            </p:nvSpPr>
            <p:spPr>
              <a:xfrm>
                <a:off x="4380229" y="1480075"/>
                <a:ext cx="5568720" cy="970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①等效电压源电压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√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②等效电阻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	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√</a:t>
                </a:r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altLang="zh-CN" sz="2000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zh-CN" altLang="en-US" sz="2000" i="0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zh-CN" altLang="en-US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EA0F019-2F07-4B25-9DE3-A6E3B3D5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229" y="1480075"/>
                <a:ext cx="5568720" cy="970587"/>
              </a:xfrm>
              <a:prstGeom prst="rect">
                <a:avLst/>
              </a:prstGeom>
              <a:blipFill>
                <a:blip r:embed="rId3"/>
                <a:stretch>
                  <a:fillRect l="-1205" b="-3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2FCD5AD7-28F1-4C1D-9C09-DEF89CA396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92"/>
          <a:stretch/>
        </p:blipFill>
        <p:spPr>
          <a:xfrm>
            <a:off x="533400" y="2719511"/>
            <a:ext cx="4418754" cy="36662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8DB3A1-7480-482C-AC26-BEAB99AA5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73" y="2719511"/>
            <a:ext cx="4902342" cy="36662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189124-D5AE-404E-89F0-D878DF631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411" y="2727153"/>
            <a:ext cx="5491789" cy="36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499" y="1681163"/>
            <a:ext cx="11049848" cy="4508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戴维南定理</a:t>
            </a:r>
            <a:r>
              <a:rPr lang="en-US" altLang="zh-CN" sz="2000" dirty="0"/>
              <a:t>】</a:t>
            </a:r>
          </a:p>
          <a:p>
            <a:pPr marL="0" indent="0" algn="l">
              <a:buNone/>
            </a:pPr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：求下图中电路的戴维南等效电路</a:t>
            </a:r>
            <a:endParaRPr lang="en-US" altLang="zh-CN" dirty="0"/>
          </a:p>
          <a:p>
            <a:pPr marL="0" indent="0" algn="l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81696E-671B-46C8-91FD-29FE86B39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99" y="2508165"/>
            <a:ext cx="4605452" cy="36814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8F08884-E399-4A1A-8F90-2B7271B38381}"/>
                  </a:ext>
                </a:extLst>
              </p:cNvPr>
              <p:cNvSpPr txBox="1"/>
              <p:nvPr/>
            </p:nvSpPr>
            <p:spPr>
              <a:xfrm>
                <a:off x="5049951" y="1681162"/>
                <a:ext cx="48090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戴维南等效电阻可由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SC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求出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8F08884-E399-4A1A-8F90-2B7271B38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51" y="1681162"/>
                <a:ext cx="4809067" cy="400110"/>
              </a:xfrm>
              <a:prstGeom prst="rect">
                <a:avLst/>
              </a:prstGeom>
              <a:blipFill>
                <a:blip r:embed="rId3"/>
                <a:stretch>
                  <a:fillRect l="-126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5E4213-9FF0-4CB0-8D11-356AC59152A3}"/>
                  </a:ext>
                </a:extLst>
              </p:cNvPr>
              <p:cNvSpPr txBox="1"/>
              <p:nvPr/>
            </p:nvSpPr>
            <p:spPr>
              <a:xfrm>
                <a:off x="5906347" y="2508165"/>
                <a:ext cx="6136640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kern="1200" dirty="0">
                    <a:solidFill>
                      <a:schemeClr val="bg1"/>
                    </a:solidFill>
                    <a:effectLst/>
                    <a:ea typeface="+mn-ea"/>
                    <a:cs typeface="+mn-cs"/>
                  </a:rPr>
                  <a:t>1</a:t>
                </a:r>
                <a:r>
                  <a:rPr lang="zh-CN" altLang="en-US" sz="2000" kern="1200" dirty="0">
                    <a:solidFill>
                      <a:schemeClr val="bg1"/>
                    </a:solidFill>
                    <a:effectLst/>
                    <a:ea typeface="+mn-ea"/>
                    <a:cs typeface="+mn-cs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2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</m:t>
                        </m:r>
                        <m: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开路电压：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 b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为开路时，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=0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=10 V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；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）由于受控源存在，不方便直接求出短路电阻，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故先求短路电流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2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zh-CN" altLang="zh-CN" sz="18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SC</m:t>
                        </m:r>
                      </m:sub>
                    </m:sSub>
                  </m:oMath>
                </a14:m>
                <a:endParaRPr lang="en-US" altLang="zh-CN" sz="1800" kern="1200" dirty="0">
                  <a:solidFill>
                    <a:schemeClr val="bg1"/>
                  </a:solidFill>
                  <a:effectLst/>
                  <a:ea typeface="+mn-ea"/>
                  <a:cs typeface="+mn-cs"/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       </a:t>
                </a:r>
                <a:endParaRPr lang="en-US" altLang="zh-CN" sz="1800" kern="1200" dirty="0">
                  <a:solidFill>
                    <a:schemeClr val="bg1"/>
                  </a:solidFill>
                  <a:effectLst/>
                  <a:ea typeface="+mn-ea"/>
                  <a:cs typeface="+mn-cs"/>
                </a:endParaRPr>
              </a:p>
              <a:p>
                <a:endParaRPr lang="zh-CN" altLang="zh-CN" sz="2000" dirty="0">
                  <a:effectLst/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5E4213-9FF0-4CB0-8D11-356AC591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47" y="2508165"/>
                <a:ext cx="6136640" cy="2215991"/>
              </a:xfrm>
              <a:prstGeom prst="rect">
                <a:avLst/>
              </a:prstGeom>
              <a:blipFill>
                <a:blip r:embed="rId4"/>
                <a:stretch>
                  <a:fillRect l="-1092" t="-1374" b="-4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21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499" y="1681163"/>
            <a:ext cx="11049848" cy="4508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2000" dirty="0"/>
              <a:t>【</a:t>
            </a:r>
            <a:r>
              <a:rPr lang="zh-CN" altLang="en-US" sz="2000" dirty="0"/>
              <a:t>戴维南定理</a:t>
            </a:r>
            <a:r>
              <a:rPr lang="en-US" altLang="zh-CN" sz="2000" dirty="0"/>
              <a:t>】</a:t>
            </a:r>
          </a:p>
          <a:p>
            <a:pPr marL="0" indent="0" algn="l">
              <a:buNone/>
            </a:pPr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：求下图中电路的戴维南等效电路</a:t>
            </a:r>
            <a:endParaRPr lang="en-US" altLang="zh-CN" dirty="0"/>
          </a:p>
          <a:p>
            <a:pPr marL="0" indent="0" algn="l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8F08884-E399-4A1A-8F90-2B7271B38381}"/>
                  </a:ext>
                </a:extLst>
              </p:cNvPr>
              <p:cNvSpPr txBox="1"/>
              <p:nvPr/>
            </p:nvSpPr>
            <p:spPr>
              <a:xfrm>
                <a:off x="5049951" y="1681162"/>
                <a:ext cx="48090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戴维南等效电阻可由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 dirty="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SC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求出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8F08884-E399-4A1A-8F90-2B7271B38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951" y="1681162"/>
                <a:ext cx="4809067" cy="400110"/>
              </a:xfrm>
              <a:prstGeom prst="rect">
                <a:avLst/>
              </a:prstGeom>
              <a:blipFill>
                <a:blip r:embed="rId2"/>
                <a:stretch>
                  <a:fillRect l="-1267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5E4213-9FF0-4CB0-8D11-356AC59152A3}"/>
                  </a:ext>
                </a:extLst>
              </p:cNvPr>
              <p:cNvSpPr txBox="1"/>
              <p:nvPr/>
            </p:nvSpPr>
            <p:spPr>
              <a:xfrm>
                <a:off x="5906347" y="2508165"/>
                <a:ext cx="6136640" cy="37180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kern="1200" dirty="0">
                    <a:solidFill>
                      <a:schemeClr val="bg1"/>
                    </a:solidFill>
                    <a:effectLst/>
                    <a:ea typeface="+mn-ea"/>
                    <a:cs typeface="+mn-cs"/>
                  </a:rPr>
                  <a:t>1</a:t>
                </a:r>
                <a:r>
                  <a:rPr lang="zh-CN" altLang="en-US" sz="2000" kern="1200" dirty="0">
                    <a:solidFill>
                      <a:schemeClr val="bg1"/>
                    </a:solidFill>
                    <a:effectLst/>
                    <a:ea typeface="+mn-ea"/>
                    <a:cs typeface="+mn-cs"/>
                  </a:rPr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2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o</m:t>
                        </m:r>
                        <m: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开路电压：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a b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为开路时，</a:t>
                </a:r>
                <a14:m>
                  <m:oMath xmlns:m="http://schemas.openxmlformats.org/officeDocument/2006/math">
                    <m:r>
                      <a:rPr lang="en-US" altLang="zh-CN" sz="2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=0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</m:t>
                        </m:r>
                        <m:r>
                          <a:rPr lang="en-US" altLang="zh-CN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=10 V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；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）由于受控源存在，不方便直接求出短路电阻，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故先求短路电流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2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zh-CN" altLang="zh-CN" sz="18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SC</m:t>
                        </m:r>
                      </m:sub>
                    </m:sSub>
                  </m:oMath>
                </a14:m>
                <a:endParaRPr lang="en-US" altLang="zh-CN" sz="1800" kern="1200" dirty="0">
                  <a:solidFill>
                    <a:schemeClr val="bg1"/>
                  </a:solidFill>
                  <a:effectLst/>
                  <a:ea typeface="+mn-ea"/>
                  <a:cs typeface="+mn-cs"/>
                </a:endParaRPr>
              </a:p>
              <a:p>
                <a:r>
                  <a:rPr lang="en-US" altLang="zh-CN" dirty="0">
                    <a:solidFill>
                      <a:schemeClr val="bg1"/>
                    </a:solidFill>
                  </a:rPr>
                  <a:t>       </a:t>
                </a:r>
                <a:endParaRPr lang="en-US" altLang="zh-CN" sz="1800" kern="1200" dirty="0">
                  <a:solidFill>
                    <a:schemeClr val="bg1"/>
                  </a:solidFill>
                  <a:effectLst/>
                  <a:ea typeface="+mn-ea"/>
                  <a:cs typeface="+mn-cs"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  <a:effectLst/>
                  </a:rPr>
                  <a:t>      a</a:t>
                </a:r>
                <a:r>
                  <a:rPr lang="zh-CN" altLang="en-US" sz="2000" dirty="0">
                    <a:solidFill>
                      <a:schemeClr val="bg1"/>
                    </a:solidFill>
                    <a:effectLst/>
                  </a:rPr>
                  <a:t>）对节点</a:t>
                </a:r>
                <a:r>
                  <a:rPr lang="en-US" altLang="zh-CN" sz="2000" dirty="0">
                    <a:solidFill>
                      <a:schemeClr val="bg1"/>
                    </a:solidFill>
                    <a:effectLst/>
                  </a:rPr>
                  <a:t>a</a:t>
                </a:r>
                <a:r>
                  <a:rPr lang="zh-CN" altLang="en-US" sz="2000" dirty="0">
                    <a:solidFill>
                      <a:schemeClr val="bg1"/>
                    </a:solidFill>
                    <a:effectLst/>
                  </a:rPr>
                  <a:t>运用</a:t>
                </a:r>
                <a:r>
                  <a:rPr lang="en-US" altLang="zh-CN" sz="2000" dirty="0">
                    <a:solidFill>
                      <a:schemeClr val="bg1"/>
                    </a:solidFill>
                    <a:effectLst/>
                  </a:rPr>
                  <a:t>KCL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0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𝑠𝑐</m:t>
                        </m:r>
                      </m:sub>
                    </m:sSub>
                  </m:oMath>
                </a14:m>
                <a:endParaRPr lang="en-US" altLang="zh-CN" sz="2000" dirty="0">
                  <a:effectLst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b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）</a:t>
                </a:r>
                <a:r>
                  <a:rPr lang="zh-CN" altLang="en-US" sz="2000" dirty="0">
                    <a:solidFill>
                      <a:schemeClr val="bg1"/>
                    </a:solidFill>
                    <a:effectLst/>
                  </a:rPr>
                  <a:t>整个回路</a:t>
                </a:r>
                <a:r>
                  <a:rPr lang="en-US" altLang="zh-CN" sz="2000" dirty="0">
                    <a:solidFill>
                      <a:schemeClr val="bg1"/>
                    </a:solidFill>
                    <a:effectLst/>
                  </a:rPr>
                  <a:t>KVL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0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0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i="0" dirty="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i="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⋅1</m:t>
                    </m:r>
                    <m:r>
                      <a:rPr lang="en-US" altLang="zh-CN" sz="2000" i="1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i="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−10=0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得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2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zh-CN" altLang="zh-CN" sz="18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SC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bg1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 sz="20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zh-CN" sz="2000" i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150</m:t>
                        </m:r>
                      </m:den>
                    </m:f>
                    <m:r>
                      <a:rPr lang="zh-CN" altLang="zh-CN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effectLst/>
                </a:endParaRPr>
              </a:p>
              <a:p>
                <a:r>
                  <a:rPr lang="en-US" altLang="zh-CN" sz="2000" dirty="0"/>
                  <a:t>     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故</a:t>
                </a:r>
                <a:r>
                  <a:rPr lang="en-US" altLang="zh-CN" sz="2000" dirty="0">
                    <a:effectLst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dirty="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2000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zh-CN" sz="2000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zh-CN" altLang="zh-CN" sz="2000" i="0" dirty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 dirty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zh-CN" sz="2000" i="1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zh-CN" sz="2000" i="1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zh-CN" altLang="zh-CN" sz="2000" i="0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zh-CN" sz="2000" i="1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zh-CN" sz="2000" i="1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zh-CN" altLang="zh-CN" sz="2000" i="1" dirty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𝑠𝑐</m:t>
                            </m:r>
                          </m:sub>
                        </m:sSub>
                      </m:den>
                    </m:f>
                    <m:r>
                      <a:rPr lang="zh-CN" altLang="zh-CN" sz="2000" i="0" dirty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=1500</m:t>
                    </m:r>
                    <m:r>
                      <a:rPr lang="zh-CN" altLang="zh-CN" sz="2000" i="1" dirty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zh-CN" altLang="zh-CN" sz="2000" dirty="0">
                  <a:effectLst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435E4213-9FF0-4CB0-8D11-356AC5915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347" y="2508165"/>
                <a:ext cx="6136640" cy="3718069"/>
              </a:xfrm>
              <a:prstGeom prst="rect">
                <a:avLst/>
              </a:prstGeom>
              <a:blipFill>
                <a:blip r:embed="rId3"/>
                <a:stretch>
                  <a:fillRect l="-1092" t="-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3AF0BF6-4B14-4608-8C8B-010317BE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621280"/>
            <a:ext cx="5245590" cy="33716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F5A078C-0EA4-4DF3-B203-444E23449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23" y="2621280"/>
            <a:ext cx="5245590" cy="336872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15F034-7AF0-4569-A876-8213C4450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22" y="2646177"/>
            <a:ext cx="5214489" cy="331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1" y="601220"/>
            <a:ext cx="11214100" cy="535531"/>
          </a:xfrm>
        </p:spPr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1" y="6373370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500" y="1739458"/>
                <a:ext cx="11049848" cy="4508500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r>
                  <a:rPr lang="en-US" altLang="zh-CN" sz="2000" dirty="0"/>
                  <a:t>【</a:t>
                </a:r>
                <a:r>
                  <a:rPr lang="zh-CN" altLang="en-US" dirty="0"/>
                  <a:t>诺顿</a:t>
                </a:r>
                <a:r>
                  <a:rPr lang="zh-CN" altLang="en-US" sz="2000" dirty="0"/>
                  <a:t>定理</a:t>
                </a:r>
                <a:r>
                  <a:rPr lang="en-US" altLang="zh-CN" sz="2000" dirty="0"/>
                  <a:t>】</a:t>
                </a:r>
              </a:p>
              <a:p>
                <a:pPr marL="0" indent="0" algn="l">
                  <a:buNone/>
                </a:pPr>
                <a:r>
                  <a:rPr lang="zh-CN" altLang="en-US" dirty="0"/>
                  <a:t>例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：求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endParaRPr lang="en-US" altLang="zh-CN" dirty="0"/>
              </a:p>
              <a:p>
                <a:pPr marL="0" indent="0" algn="l">
                  <a:buNone/>
                </a:pPr>
                <a:endParaRPr lang="en-US" altLang="zh-CN" dirty="0"/>
              </a:p>
              <a:p>
                <a:pPr marL="0" indent="0" algn="l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500" y="1739458"/>
                <a:ext cx="11049848" cy="4508500"/>
              </a:xfrm>
              <a:blipFill>
                <a:blip r:embed="rId2"/>
                <a:stretch>
                  <a:fillRect l="-607" t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F95063FE-8AAF-4A82-A807-1CFB6593E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33" y="2574505"/>
            <a:ext cx="6586956" cy="367007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EF02F9F-3A4D-43E3-8CBF-A200F967A6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9"/>
          <a:stretch/>
        </p:blipFill>
        <p:spPr>
          <a:xfrm>
            <a:off x="295733" y="2571123"/>
            <a:ext cx="6556861" cy="3596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BA31E4-4D95-42ED-BA19-FDFA36115807}"/>
                  </a:ext>
                </a:extLst>
              </p:cNvPr>
              <p:cNvSpPr txBox="1"/>
              <p:nvPr/>
            </p:nvSpPr>
            <p:spPr>
              <a:xfrm>
                <a:off x="7220373" y="1663487"/>
                <a:ext cx="4971627" cy="3977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：通过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叠加原理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求短路电流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2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zh-CN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kern="12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+mn-cs"/>
                          </a:rPr>
                          <m:t>SC</m:t>
                        </m:r>
                      </m:sub>
                    </m:sSub>
                  </m:oMath>
                </a14:m>
                <a:endParaRPr lang="en-US" altLang="zh-CN" sz="2000" dirty="0">
                  <a:effectLst/>
                </a:endParaRPr>
              </a:p>
              <a:p>
                <a:r>
                  <a:rPr lang="en-US" altLang="zh-CN" sz="2000" dirty="0"/>
                  <a:t>         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（分别让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V2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V1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为零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——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短路）</a:t>
                </a:r>
                <a:endParaRPr lang="en-US" altLang="zh-CN" sz="2000" dirty="0">
                  <a:solidFill>
                    <a:schemeClr val="bg1"/>
                  </a:solidFill>
                  <a:effectLst/>
                </a:endParaRPr>
              </a:p>
              <a:p>
                <a:endParaRPr lang="en-US" altLang="zh-CN" sz="2000" dirty="0">
                  <a:effectLst/>
                </a:endParaRPr>
              </a:p>
              <a:p>
                <a:r>
                  <a:rPr lang="en-US" altLang="zh-CN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sz="2000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SC</m:t>
                        </m:r>
                      </m:sub>
                    </m:sSub>
                    <m:r>
                      <a:rPr lang="zh-CN" altLang="zh-CN" sz="2000" i="0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 sz="2000" i="0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f>
                          <m:fPr>
                            <m:ctrlPr>
                              <a:rPr lang="zh-CN" altLang="zh-CN" sz="2000" i="1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zh-CN" sz="2000" i="0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10×2</m:t>
                            </m:r>
                          </m:num>
                          <m:den>
                            <m:r>
                              <a:rPr lang="zh-CN" altLang="zh-CN" sz="2000" i="0" dirty="0">
                                <a:solidFill>
                                  <a:srgbClr val="FFFF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10+2</m:t>
                            </m:r>
                          </m:den>
                        </m:f>
                      </m:den>
                    </m:f>
                    <m:r>
                      <a:rPr lang="zh-CN" altLang="zh-CN" sz="2000" i="0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zh-CN" sz="2000" i="1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zh-CN" sz="2000" i="0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zh-CN" altLang="zh-CN" sz="2000" i="0" dirty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  <m:r>
                      <a:rPr lang="zh-CN" altLang="zh-CN" sz="2000" i="0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=9.6</m:t>
                    </m:r>
                    <m:r>
                      <a:rPr lang="zh-CN" altLang="zh-CN" sz="2000" i="1" dirty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solidFill>
                    <a:srgbClr val="FFFF00"/>
                  </a:solidFill>
                  <a:effectLst/>
                </a:endParaRPr>
              </a:p>
              <a:p>
                <a:endParaRPr lang="en-US" altLang="zh-CN" sz="2000" dirty="0">
                  <a:effectLst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：求短路电导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          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（同时让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V2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、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V1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为零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——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短路）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altLang="zh-CN" sz="200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en-US" altLang="zh-CN" sz="2000" i="1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10×2</m:t>
                            </m:r>
                          </m:num>
                          <m:den>
                            <m:r>
                              <a:rPr lang="en-US" altLang="zh-CN" sz="2000" i="0" dirty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10+2</m:t>
                            </m:r>
                          </m:den>
                        </m:f>
                      </m:den>
                    </m:f>
                    <m:r>
                      <a:rPr lang="en-US" altLang="zh-CN" sz="2000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sz="2000" i="1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  <a:effectLst/>
                </a:endParaRPr>
              </a:p>
              <a:p>
                <a:endParaRPr lang="zh-CN" altLang="zh-CN" sz="20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BA31E4-4D95-42ED-BA19-FDFA3611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373" y="1663487"/>
                <a:ext cx="4971627" cy="3977627"/>
              </a:xfrm>
              <a:prstGeom prst="rect">
                <a:avLst/>
              </a:prstGeom>
              <a:blipFill>
                <a:blip r:embed="rId5"/>
                <a:stretch>
                  <a:fillRect l="-1225" t="-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E59356A8-E1BF-4D31-915A-4100393ED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33" y="2571123"/>
            <a:ext cx="6348907" cy="36733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CE2FC8-056D-48D4-BED2-6988AD3F1B37}"/>
              </a:ext>
            </a:extLst>
          </p:cNvPr>
          <p:cNvSpPr txBox="1"/>
          <p:nvPr/>
        </p:nvSpPr>
        <p:spPr>
          <a:xfrm>
            <a:off x="3003551" y="1563097"/>
            <a:ext cx="3641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①等效电流源电流</a:t>
            </a:r>
            <a:endParaRPr lang="en-US" altLang="zh-CN"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zh-CN" alt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②等效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电导</a:t>
            </a:r>
            <a:r>
              <a:rPr lang="en-US" altLang="zh-CN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	</a:t>
            </a:r>
            <a:endParaRPr lang="zh-CN" altLang="en-US" sz="1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99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1" y="601220"/>
            <a:ext cx="11214100" cy="535531"/>
          </a:xfrm>
        </p:spPr>
        <p:txBody>
          <a:bodyPr/>
          <a:lstStyle/>
          <a:p>
            <a:r>
              <a:rPr lang="en-US" altLang="zh-CN" dirty="0"/>
              <a:t>Theorem 4	</a:t>
            </a:r>
            <a:r>
              <a:rPr lang="zh-CN" altLang="en-US" dirty="0"/>
              <a:t>等效电源定理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1" y="6373370"/>
            <a:ext cx="406400" cy="365125"/>
          </a:xfrm>
        </p:spPr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739458"/>
            <a:ext cx="11049848" cy="4508500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zh-CN" sz="2000" dirty="0"/>
              <a:t>【</a:t>
            </a:r>
            <a:r>
              <a:rPr lang="zh-CN" altLang="en-US" dirty="0"/>
              <a:t>诺顿</a:t>
            </a:r>
            <a:r>
              <a:rPr lang="zh-CN" altLang="en-US" sz="2000" dirty="0"/>
              <a:t>定理</a:t>
            </a:r>
            <a:r>
              <a:rPr lang="en-US" altLang="zh-CN" sz="2000" dirty="0"/>
              <a:t>】</a:t>
            </a:r>
          </a:p>
          <a:p>
            <a:pPr marL="0" indent="0" algn="l">
              <a:buNone/>
            </a:pPr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：根据诺顿定理简化电路</a:t>
            </a:r>
            <a:endParaRPr lang="en-US" altLang="zh-CN" dirty="0"/>
          </a:p>
          <a:p>
            <a:pPr marL="0" indent="0" algn="l">
              <a:buNone/>
            </a:pPr>
            <a:endParaRPr lang="en-US" altLang="zh-CN" dirty="0"/>
          </a:p>
          <a:p>
            <a:pPr marL="0" indent="0" algn="l">
              <a:buNone/>
            </a:pP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BA31E4-4D95-42ED-BA19-FDFA36115807}"/>
                  </a:ext>
                </a:extLst>
              </p:cNvPr>
              <p:cNvSpPr txBox="1"/>
              <p:nvPr/>
            </p:nvSpPr>
            <p:spPr>
              <a:xfrm>
                <a:off x="5720504" y="2600463"/>
                <a:ext cx="5092698" cy="1145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Step3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：画出诺顿等效电路，分流定律求出</a:t>
                </a:r>
                <a14:m>
                  <m:oMath xmlns:m="http://schemas.openxmlformats.org/officeDocument/2006/math">
                    <m:r>
                      <a:rPr lang="zh-CN" altLang="zh-CN" sz="2000" dirty="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ⅈ</m:t>
                    </m:r>
                  </m:oMath>
                </a14:m>
                <a:endParaRPr lang="en-US" altLang="zh-CN" sz="2000" dirty="0">
                  <a:solidFill>
                    <a:schemeClr val="bg1"/>
                  </a:solidFill>
                  <a:effectLst/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00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ⅈ</m:t>
                    </m:r>
                    <m:r>
                      <a:rPr lang="en-US" altLang="zh-CN" sz="2000" i="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=9.6×</m:t>
                    </m:r>
                    <m:f>
                      <m:fPr>
                        <m:ctrlPr>
                          <a:rPr lang="en-US" altLang="zh-CN" sz="2000" i="1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0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1.67</m:t>
                        </m:r>
                      </m:num>
                      <m:den>
                        <m:r>
                          <a:rPr lang="en-US" altLang="zh-CN" sz="2000" i="0" dirty="0" smtClean="0">
                            <a:solidFill>
                              <a:srgbClr val="FFFF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4+1.67</m:t>
                        </m:r>
                      </m:den>
                    </m:f>
                    <m:r>
                      <a:rPr lang="en-US" altLang="zh-CN" sz="2000" i="0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=2.83</m:t>
                    </m:r>
                    <m:r>
                      <a:rPr lang="en-US" altLang="zh-CN" sz="2000" i="1" dirty="0" smtClean="0">
                        <a:solidFill>
                          <a:srgbClr val="FFFF00"/>
                        </a:solidFill>
                        <a:effectLst/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sz="2000" dirty="0">
                  <a:solidFill>
                    <a:srgbClr val="FFFF00"/>
                  </a:solidFill>
                  <a:effectLst/>
                </a:endParaRPr>
              </a:p>
              <a:p>
                <a:endParaRPr lang="zh-CN" altLang="zh-CN" sz="20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2BA31E4-4D95-42ED-BA19-FDFA36115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504" y="2600463"/>
                <a:ext cx="5092698" cy="1145057"/>
              </a:xfrm>
              <a:prstGeom prst="rect">
                <a:avLst/>
              </a:prstGeom>
              <a:blipFill>
                <a:blip r:embed="rId2"/>
                <a:stretch>
                  <a:fillRect l="-1196" t="-3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6A3B31D-3F28-45AE-8245-AE90CF4D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647279"/>
            <a:ext cx="4648200" cy="3676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0855BD-7002-4580-9A32-69871C7C6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31"/>
          <a:stretch/>
        </p:blipFill>
        <p:spPr>
          <a:xfrm>
            <a:off x="444500" y="2643820"/>
            <a:ext cx="4594859" cy="3676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33B04C-631A-4199-8E4B-FE7E0AF1C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113" y="2643820"/>
            <a:ext cx="5943387" cy="3814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2E0A1D-7003-4FF1-ACA9-358F19A34D38}"/>
                  </a:ext>
                </a:extLst>
              </p:cNvPr>
              <p:cNvSpPr txBox="1"/>
              <p:nvPr/>
            </p:nvSpPr>
            <p:spPr>
              <a:xfrm>
                <a:off x="4445846" y="1608684"/>
                <a:ext cx="6096000" cy="762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①等效电流源电流</a:t>
                </a:r>
                <a:r>
                  <a:rPr lang="en-US" altLang="zh-CN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  <a:r>
                  <a:rPr lang="zh-CN" altLang="en-US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√</a:t>
                </a:r>
                <a:r>
                  <a:rPr lang="en-US" altLang="zh-CN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SC</m:t>
                        </m:r>
                      </m:sub>
                    </m:sSub>
                    <m:r>
                      <a:rPr lang="zh-CN" altLang="zh-CN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=9.6</m:t>
                    </m:r>
                    <m:r>
                      <a:rPr lang="zh-CN" altLang="zh-CN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zh-CN" altLang="en-US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②等效电导</a:t>
                </a:r>
                <a:r>
                  <a:rPr lang="en-US" altLang="zh-CN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	</a:t>
                </a:r>
                <a:r>
                  <a:rPr lang="zh-CN" altLang="en-US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√</a:t>
                </a:r>
                <a:r>
                  <a:rPr lang="en-US" altLang="zh-CN" sz="18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𝑎𝑏</m:t>
                        </m:r>
                      </m:sub>
                    </m:sSub>
                    <m:r>
                      <a:rPr lang="en-US" altLang="zh-CN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dirty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  <m:r>
                      <a:rPr lang="en-US" altLang="zh-CN" i="1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CN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2E0A1D-7003-4FF1-ACA9-358F19A34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846" y="1608684"/>
                <a:ext cx="6096000" cy="762773"/>
              </a:xfrm>
              <a:prstGeom prst="rect">
                <a:avLst/>
              </a:prstGeom>
              <a:blipFill>
                <a:blip r:embed="rId6"/>
                <a:stretch>
                  <a:fillRect l="-800" t="-4800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0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5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altLang="zh-CN" sz="4000" dirty="0"/>
              </a:p>
              <a:p>
                <a:pPr marL="0" indent="0">
                  <a:buNone/>
                </a:pPr>
                <a:r>
                  <a:rPr lang="zh-CN" altLang="en-US" sz="4000" dirty="0"/>
                  <a:t>最大功率传递定理：</a:t>
                </a:r>
                <a:endParaRPr lang="en-US" altLang="zh-CN" sz="4000" dirty="0"/>
              </a:p>
              <a:p>
                <a:pPr marL="0" indent="0">
                  <a:buNone/>
                </a:pPr>
                <a:r>
                  <a:rPr lang="zh-CN" altLang="en-US" sz="2000" dirty="0"/>
                  <a:t>当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负载电阻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000" dirty="0"/>
                  <a:t>与线性有源二端网络的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戴维南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(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或诺顿</a:t>
                </a:r>
                <a:r>
                  <a:rPr lang="en-US" altLang="zh-CN" sz="2000" dirty="0">
                    <a:solidFill>
                      <a:srgbClr val="FFFF00"/>
                    </a:solidFill>
                  </a:rPr>
                  <a:t>)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等效电阻</a:t>
                </a:r>
                <a:r>
                  <a:rPr lang="zh-CN" altLang="en-US" sz="2000" b="1" dirty="0">
                    <a:solidFill>
                      <a:srgbClr val="FFFF00"/>
                    </a:solidFill>
                  </a:rPr>
                  <a:t>相等</a:t>
                </a:r>
                <a:r>
                  <a:rPr lang="zh-CN" altLang="en-US" sz="2000" dirty="0"/>
                  <a:t>时，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负载将获得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最大的功率</a:t>
                </a:r>
                <a:r>
                  <a:rPr lang="zh-CN" altLang="en-US" sz="2000" dirty="0"/>
                  <a:t>。</a:t>
                </a:r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  <a:blipFill>
                <a:blip r:embed="rId2"/>
                <a:stretch>
                  <a:fillRect l="-1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31018A-DC45-4DE7-ABC0-EE4426867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450" y="3580175"/>
            <a:ext cx="3369418" cy="22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1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5	</a:t>
            </a:r>
            <a:r>
              <a:rPr lang="zh-CN" altLang="en-US" dirty="0"/>
              <a:t>最大功率传递定理</a:t>
            </a:r>
            <a:r>
              <a:rPr lang="en-US" altLang="zh-CN" dirty="0"/>
              <a:t>	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1049848" cy="45085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zh-CN" altLang="en-US" sz="4000" dirty="0"/>
                  <a:t>注意事项：</a:t>
                </a:r>
                <a:endParaRPr lang="zh-CN" altLang="en-US" sz="2800" dirty="0"/>
              </a:p>
              <a:p>
                <a:pPr algn="l"/>
                <a:r>
                  <a:rPr lang="zh-CN" altLang="en-US" dirty="0"/>
                  <a:t>１）最大功率传输定理的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先决条件</a:t>
                </a:r>
                <a:r>
                  <a:rPr lang="zh-CN" altLang="en-US" dirty="0"/>
                  <a:t>是有源二端网络是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确定的</a:t>
                </a:r>
                <a:r>
                  <a:rPr lang="zh-CN" altLang="en-US" dirty="0"/>
                  <a:t>！</a:t>
                </a:r>
                <a:endParaRPr lang="en-US" altLang="zh-CN" dirty="0"/>
              </a:p>
              <a:p>
                <a:pPr algn="l"/>
                <a:r>
                  <a:rPr lang="en-US" altLang="zh-CN" dirty="0"/>
                  <a:t>       </a:t>
                </a:r>
                <a:r>
                  <a:rPr lang="zh-CN" altLang="en-US" dirty="0"/>
                  <a:t>当内阻可以自由调节时：</a:t>
                </a:r>
                <a:endParaRPr lang="en-US" altLang="zh-CN" dirty="0"/>
              </a:p>
              <a:p>
                <a:pPr algn="l"/>
                <a:r>
                  <a:rPr lang="en-US" altLang="zh-CN" dirty="0"/>
                  <a:t>       </a:t>
                </a:r>
                <a:r>
                  <a:rPr lang="zh-CN" altLang="en-US" dirty="0"/>
                  <a:t>能够得到在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戴维南等效电路中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zh-CN" altLang="en-US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dirty="0"/>
                  <a:t>时负载有最大功率、</a:t>
                </a:r>
                <a:endParaRPr lang="en-US" altLang="zh-CN" dirty="0"/>
              </a:p>
              <a:p>
                <a:pPr algn="l"/>
                <a:r>
                  <a:rPr lang="zh-CN" altLang="en-US" dirty="0"/>
                  <a:t>       在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诺顿等效电路中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zh-CN" altLang="en-US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zh-CN" altLang="en-US" dirty="0"/>
                  <a:t>时负载有最大功率；</a:t>
                </a:r>
                <a:endParaRPr lang="en-US" altLang="zh-CN" dirty="0"/>
              </a:p>
              <a:p>
                <a:pPr algn="l"/>
                <a:endParaRPr lang="en-US" altLang="zh-CN" dirty="0"/>
              </a:p>
              <a:p>
                <a:pPr algn="l"/>
                <a:r>
                  <a:rPr lang="en-US" altLang="zh-CN" dirty="0"/>
                  <a:t>2</a:t>
                </a:r>
                <a:r>
                  <a:rPr lang="zh-CN" altLang="en-US" dirty="0"/>
                  <a:t>）单口网络和其等效电路，就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内部功率</a:t>
                </a:r>
                <a:r>
                  <a:rPr lang="zh-CN" altLang="en-US" dirty="0"/>
                  <a:t>而言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并非等效</a:t>
                </a:r>
                <a:r>
                  <a:rPr lang="zh-CN" altLang="en-US" dirty="0"/>
                  <a:t>！</a:t>
                </a:r>
                <a:endParaRPr lang="en-US" altLang="zh-CN" dirty="0"/>
              </a:p>
              <a:p>
                <a:pPr algn="l"/>
                <a:r>
                  <a:rPr lang="en-US" altLang="zh-CN" dirty="0"/>
                  <a:t>      </a:t>
                </a:r>
                <a:r>
                  <a:rPr lang="zh-CN" altLang="en-US" dirty="0"/>
                  <a:t>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en-US" i="0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时，电源产生给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zh-CN" altLang="en-US" dirty="0"/>
                  <a:t>的</a:t>
                </a:r>
                <a:r>
                  <a:rPr lang="zh-CN" altLang="en-US" dirty="0">
                    <a:solidFill>
                      <a:srgbClr val="FFFF00"/>
                    </a:solidFill>
                  </a:rPr>
                  <a:t>功率传递一般</a:t>
                </a:r>
                <a14:m>
                  <m:oMath xmlns:m="http://schemas.openxmlformats.org/officeDocument/2006/math">
                    <m:r>
                      <a:rPr lang="zh-CN" altLang="en-US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≠50</m:t>
                    </m:r>
                    <m:r>
                      <a:rPr lang="zh-CN" altLang="en-US" i="0" dirty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zh-CN" altLang="en-US" dirty="0"/>
                  <a:t>；</a:t>
                </a:r>
              </a:p>
              <a:p>
                <a:pPr algn="l"/>
                <a:endParaRPr lang="zh-CN" altLang="en-US" dirty="0"/>
              </a:p>
              <a:p>
                <a:pPr algn="l"/>
                <a:endParaRPr lang="zh-CN" altLang="en-US" dirty="0"/>
              </a:p>
              <a:p>
                <a:pPr algn="l"/>
                <a:endParaRPr lang="en-US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1049848" cy="4508500"/>
              </a:xfrm>
              <a:blipFill>
                <a:blip r:embed="rId2"/>
                <a:stretch>
                  <a:fillRect l="-1986" t="-3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65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1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4000" dirty="0"/>
                  <a:t>互易定理：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对一个仅含电阻的二端口电路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其中一个端口加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激励源</a:t>
                </a:r>
                <a:r>
                  <a:rPr lang="zh-CN" altLang="en-US" sz="2000" dirty="0"/>
                  <a:t>，一个端口作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响应</a:t>
                </a:r>
                <a:r>
                  <a:rPr lang="zh-CN" altLang="en-US" sz="2000" dirty="0"/>
                  <a:t>端口；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在只有一个激励源的情况下，当激励与响应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互换位置</a:t>
                </a:r>
                <a:r>
                  <a:rPr lang="zh-CN" altLang="en-US" sz="2000" dirty="0"/>
                  <a:t>时，响应与激励的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比值</a:t>
                </a:r>
                <a:r>
                  <a:rPr lang="zh-CN" altLang="en-US" sz="2000" dirty="0"/>
                  <a:t>互易后不变。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444500" y="1625385"/>
                <a:ext cx="11341100" cy="4093243"/>
              </a:xfrm>
              <a:blipFill>
                <a:blip r:embed="rId2"/>
                <a:stretch>
                  <a:fillRect l="-1935" t="-2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E55D50-3980-4906-8B5C-ECBE3100B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141" y="3665232"/>
            <a:ext cx="6409717" cy="2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7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5	</a:t>
            </a:r>
            <a:r>
              <a:rPr lang="zh-CN" altLang="en-US" dirty="0"/>
              <a:t>最大功率传递定理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000" b="1" dirty="0"/>
              <a:t>【</a:t>
            </a:r>
            <a:r>
              <a:rPr lang="zh-CN" altLang="en-US" sz="2000" b="1" dirty="0"/>
              <a:t>最大功率传递定理</a:t>
            </a:r>
            <a:r>
              <a:rPr lang="en-US" altLang="zh-CN" sz="2000" b="1" dirty="0"/>
              <a:t>】</a:t>
            </a:r>
          </a:p>
          <a:p>
            <a:pPr marL="0" indent="0">
              <a:buNone/>
            </a:pPr>
            <a:r>
              <a:rPr lang="zh-CN" altLang="en-US" sz="2000" b="1" dirty="0"/>
              <a:t>  例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</a:t>
            </a:r>
            <a:endParaRPr lang="en-US" altLang="zh-CN" sz="2000" b="1" dirty="0"/>
          </a:p>
          <a:p>
            <a:pPr marL="0" indent="0">
              <a:buNone/>
            </a:pPr>
            <a:endParaRPr lang="en-US" altLang="zh-CN" sz="2000" b="1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3DE3A2-7D2C-4B50-B5AB-4D89190A343C}"/>
                  </a:ext>
                </a:extLst>
              </p:cNvPr>
              <p:cNvSpPr txBox="1"/>
              <p:nvPr/>
            </p:nvSpPr>
            <p:spPr>
              <a:xfrm>
                <a:off x="6935047" y="2782129"/>
                <a:ext cx="4723553" cy="3262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Step1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：求戴维南等效电路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𝑜𝑐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bg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zh-CN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zh-CN" altLang="zh-CN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oc</m:t>
                        </m:r>
                      </m:sub>
                    </m:sSub>
                    <m:r>
                      <a:rPr lang="zh-CN" altLang="en-US" sz="2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=360×</m:t>
                    </m:r>
                    <m:f>
                      <m:fPr>
                        <m:ctrlP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150</m:t>
                        </m:r>
                      </m:num>
                      <m:den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180</m:t>
                        </m:r>
                      </m:den>
                    </m:f>
                    <m:r>
                      <a:rPr lang="zh-CN" altLang="en-US" sz="2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=300</m:t>
                    </m:r>
                    <m:r>
                      <m:rPr>
                        <m:sty m:val="p"/>
                      </m:rPr>
                      <a:rPr lang="en-US" altLang="zh-CN" sz="2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00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30×150</m:t>
                          </m:r>
                        </m:num>
                        <m:den>
                          <m:r>
                            <a:rPr lang="en-US" altLang="zh-CN" sz="200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r>
                        <a:rPr lang="en-US" altLang="zh-CN" sz="2000" i="0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altLang="zh-CN" sz="2000" i="1" dirty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Step2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：求最大功率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zh-CN" altLang="en-US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</a:p>
              <a:p>
                <a:r>
                  <a:rPr lang="en-US" altLang="zh-CN" sz="2000" dirty="0">
                    <a:solidFill>
                      <a:schemeClr val="bg1"/>
                    </a:solidFill>
                  </a:rPr>
                  <a:t>	</a:t>
                </a:r>
                <a:r>
                  <a:rPr lang="zh-CN" altLang="en-US" sz="2000" dirty="0">
                    <a:solidFill>
                      <a:srgbClr val="FFFF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m:rPr>
                            <m:sty m:val="p"/>
                          </m:rPr>
                          <a:rPr lang="en-US" altLang="zh-CN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FF00"/>
                    </a:solidFill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sz="2000" i="1" dirty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000" i="1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0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zh-CN" altLang="en-US" sz="2000" i="0" dirty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sz="2000" i="1" dirty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zh-CN" altLang="en-US" sz="2000" i="0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 i="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 dirty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  <m:r>
                      <a:rPr lang="zh-CN" altLang="en-US" sz="2000" i="0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=900</m:t>
                    </m:r>
                    <m:r>
                      <a:rPr lang="zh-CN" altLang="en-US" sz="2000" i="1" dirty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63DE3A2-7D2C-4B50-B5AB-4D89190A3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5047" y="2782129"/>
                <a:ext cx="4723553" cy="3262560"/>
              </a:xfrm>
              <a:prstGeom prst="rect">
                <a:avLst/>
              </a:prstGeom>
              <a:blipFill>
                <a:blip r:embed="rId2"/>
                <a:stretch>
                  <a:fillRect l="-1419" t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58E2693B-08BA-4258-8953-EE43CC66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35" y="2662310"/>
            <a:ext cx="5818910" cy="30563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AA0266-655C-48F3-A7B6-8C81B6528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35" y="2453355"/>
            <a:ext cx="5325612" cy="342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0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5	</a:t>
            </a:r>
            <a:r>
              <a:rPr lang="zh-CN" altLang="en-US" dirty="0"/>
              <a:t>最大功率传递定理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b="1" dirty="0"/>
                  <a:t>【</a:t>
                </a:r>
                <a:r>
                  <a:rPr lang="zh-CN" altLang="en-US" sz="2000" b="1" dirty="0"/>
                  <a:t>最大功率传递定理</a:t>
                </a:r>
                <a:r>
                  <a:rPr lang="en-US" altLang="zh-CN" sz="2000" b="1" dirty="0"/>
                  <a:t>】</a:t>
                </a:r>
              </a:p>
              <a:p>
                <a:pPr marL="0" indent="0">
                  <a:buNone/>
                </a:pPr>
                <a:r>
                  <a:rPr lang="zh-CN" altLang="en-US" sz="2000" b="1" dirty="0"/>
                  <a:t>  例</a:t>
                </a:r>
                <a:r>
                  <a:rPr lang="en-US" altLang="zh-CN" sz="2000" b="1" dirty="0"/>
                  <a:t>1</a:t>
                </a:r>
                <a:r>
                  <a:rPr lang="zh-CN" altLang="en-US" sz="2000" b="1" dirty="0"/>
                  <a:t>：功率传递给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000" b="1" dirty="0"/>
                  <a:t>的比例？</a:t>
                </a:r>
                <a:endParaRPr lang="en-US" altLang="zh-CN" sz="2000" b="1" dirty="0"/>
              </a:p>
              <a:p>
                <a:pPr marL="0" indent="0">
                  <a:buNone/>
                </a:pPr>
                <a:endParaRPr lang="en-US" altLang="zh-CN" sz="2000" b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99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31E35A-CAEE-4BF4-B449-3A3D15E3C2DF}"/>
                  </a:ext>
                </a:extLst>
              </p:cNvPr>
              <p:cNvSpPr txBox="1"/>
              <p:nvPr/>
            </p:nvSpPr>
            <p:spPr>
              <a:xfrm>
                <a:off x="6414347" y="3049485"/>
                <a:ext cx="504105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如图：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20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RL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所以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i="1" kern="1200" dirty="0">
                  <a:solidFill>
                    <a:srgbClr val="FFFFFF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kern="1200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  <m: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RL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=50%</a:t>
                </a:r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？</a:t>
                </a:r>
                <a:endPara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31E35A-CAEE-4BF4-B449-3A3D15E3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47" y="3049485"/>
                <a:ext cx="5041053" cy="2246769"/>
              </a:xfrm>
              <a:prstGeom prst="rect">
                <a:avLst/>
              </a:prstGeom>
              <a:blipFill>
                <a:blip r:embed="rId3"/>
                <a:stretch>
                  <a:fillRect l="-1209" t="-1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2DA72129-61B4-445B-88DD-1178BFF7A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" y="2481214"/>
            <a:ext cx="4795355" cy="30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48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5	</a:t>
            </a:r>
            <a:r>
              <a:rPr lang="zh-CN" altLang="en-US" dirty="0"/>
              <a:t>最大功率传递定理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b="1" dirty="0"/>
                  <a:t>【</a:t>
                </a:r>
                <a:r>
                  <a:rPr lang="zh-CN" altLang="en-US" sz="2000" b="1" dirty="0"/>
                  <a:t>最大功率传递定理</a:t>
                </a:r>
                <a:r>
                  <a:rPr lang="en-US" altLang="zh-CN" sz="2000" b="1" dirty="0"/>
                  <a:t>】</a:t>
                </a:r>
              </a:p>
              <a:p>
                <a:pPr marL="0" indent="0">
                  <a:buNone/>
                </a:pPr>
                <a:r>
                  <a:rPr lang="zh-CN" altLang="en-US" sz="2000" b="1" dirty="0"/>
                  <a:t>  例</a:t>
                </a:r>
                <a:r>
                  <a:rPr lang="en-US" altLang="zh-CN" sz="2000" b="1" dirty="0"/>
                  <a:t>1</a:t>
                </a:r>
                <a:r>
                  <a:rPr lang="zh-CN" altLang="en-US" sz="2000" b="1" dirty="0"/>
                  <a:t>：功率传递给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000" b="1" dirty="0"/>
                  <a:t>的比例？</a:t>
                </a:r>
                <a:endParaRPr lang="en-US" altLang="zh-CN" sz="2000" b="1" dirty="0"/>
              </a:p>
              <a:p>
                <a:pPr marL="0" indent="0">
                  <a:buNone/>
                </a:pPr>
                <a:endParaRPr lang="en-US" altLang="zh-CN" sz="2000" b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99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31E35A-CAEE-4BF4-B449-3A3D15E3C2DF}"/>
              </a:ext>
            </a:extLst>
          </p:cNvPr>
          <p:cNvSpPr txBox="1"/>
          <p:nvPr/>
        </p:nvSpPr>
        <p:spPr>
          <a:xfrm>
            <a:off x="6414347" y="2767280"/>
            <a:ext cx="50410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内部功率不能等效计算！</a:t>
            </a:r>
            <a:endParaRPr lang="en-US" altLang="zh-CN" sz="2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因为事实上左边的单口网络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并不是一个真正内阻为</a:t>
            </a:r>
            <a:r>
              <a:rPr lang="en-US" altLang="zh-CN" sz="2000" dirty="0">
                <a:solidFill>
                  <a:schemeClr val="bg1"/>
                </a:solidFill>
              </a:rPr>
              <a:t>25Ω</a:t>
            </a:r>
            <a:r>
              <a:rPr lang="zh-CN" altLang="en-US" sz="2000" dirty="0">
                <a:solidFill>
                  <a:schemeClr val="bg1"/>
                </a:solidFill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</a:rPr>
              <a:t>300V</a:t>
            </a:r>
            <a:r>
              <a:rPr lang="zh-CN" altLang="en-US" sz="2000" dirty="0">
                <a:solidFill>
                  <a:schemeClr val="bg1"/>
                </a:solidFill>
              </a:rPr>
              <a:t>电压源；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A30F02-0BC7-420C-BFDC-F00B2C31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2557307"/>
            <a:ext cx="5580875" cy="35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6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5	</a:t>
            </a:r>
            <a:r>
              <a:rPr lang="zh-CN" altLang="en-US" dirty="0"/>
              <a:t>最大功率传递定理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b="1" dirty="0"/>
                  <a:t>【</a:t>
                </a:r>
                <a:r>
                  <a:rPr lang="zh-CN" altLang="en-US" sz="2000" b="1" dirty="0"/>
                  <a:t>最大功率传递定理</a:t>
                </a:r>
                <a:r>
                  <a:rPr lang="en-US" altLang="zh-CN" sz="2000" b="1" dirty="0"/>
                  <a:t>】</a:t>
                </a:r>
              </a:p>
              <a:p>
                <a:pPr marL="0" indent="0">
                  <a:buNone/>
                </a:pPr>
                <a:r>
                  <a:rPr lang="zh-CN" altLang="en-US" sz="2000" b="1" dirty="0"/>
                  <a:t>  例</a:t>
                </a:r>
                <a:r>
                  <a:rPr lang="en-US" altLang="zh-CN" sz="2000" b="1" dirty="0"/>
                  <a:t>1</a:t>
                </a:r>
                <a:r>
                  <a:rPr lang="zh-CN" altLang="en-US" sz="2000" b="1" dirty="0"/>
                  <a:t>：功率传递给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zh-CN" altLang="en-US" sz="2000" b="1" dirty="0"/>
                  <a:t>的比例？</a:t>
                </a:r>
                <a:endParaRPr lang="en-US" altLang="zh-CN" sz="2000" b="1" dirty="0"/>
              </a:p>
              <a:p>
                <a:pPr marL="0" indent="0">
                  <a:buNone/>
                </a:pPr>
                <a:endParaRPr lang="en-US" altLang="zh-CN" sz="2000" b="1" dirty="0"/>
              </a:p>
              <a:p>
                <a:pPr marL="0" indent="0">
                  <a:buNone/>
                </a:pPr>
                <a:endParaRPr lang="en-US" sz="2000" b="1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99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31E35A-CAEE-4BF4-B449-3A3D15E3C2DF}"/>
                  </a:ext>
                </a:extLst>
              </p:cNvPr>
              <p:cNvSpPr txBox="1"/>
              <p:nvPr/>
            </p:nvSpPr>
            <p:spPr>
              <a:xfrm>
                <a:off x="6414347" y="2767280"/>
                <a:ext cx="5041053" cy="2875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内部功率不能等效计算！</a:t>
                </a:r>
                <a:endParaRPr lang="en-US" altLang="zh-CN" sz="20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因为事实上左边的单口网络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r>
                  <a:rPr lang="zh-CN" altLang="en-US" sz="2000" dirty="0">
                    <a:solidFill>
                      <a:schemeClr val="bg1"/>
                    </a:solidFill>
                  </a:rPr>
                  <a:t>并不是一个真正内阻为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25Ω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的</a:t>
                </a:r>
                <a:r>
                  <a:rPr lang="en-US" altLang="zh-CN" sz="2000" dirty="0">
                    <a:solidFill>
                      <a:schemeClr val="bg1"/>
                    </a:solidFill>
                  </a:rPr>
                  <a:t>300V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电压源；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CN" alt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zh-CN" altLang="en-US" sz="2000" i="1" dirty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zh-CN" altLang="en-US" sz="2000" i="0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 dirty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0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900</m:t>
                          </m:r>
                        </m:num>
                        <m:den>
                          <m:r>
                            <a:rPr lang="en-US" altLang="zh-CN" sz="2000" b="0" i="1" dirty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2520</m:t>
                          </m:r>
                        </m:den>
                      </m:f>
                      <m:r>
                        <a:rPr lang="zh-CN" altLang="en-US" sz="2000" i="0" dirty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=0.357</m:t>
                      </m:r>
                    </m:oMath>
                  </m:oMathPara>
                </a14:m>
                <a:endParaRPr lang="en-US" altLang="zh-CN" sz="2000" dirty="0">
                  <a:solidFill>
                    <a:srgbClr val="FFFF00"/>
                  </a:solidFill>
                </a:endParaRPr>
              </a:p>
              <a:p>
                <a:endParaRPr lang="zh-CN" altLang="en-US" sz="20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31E35A-CAEE-4BF4-B449-3A3D15E3C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347" y="2767280"/>
                <a:ext cx="5041053" cy="2875274"/>
              </a:xfrm>
              <a:prstGeom prst="rect">
                <a:avLst/>
              </a:prstGeom>
              <a:blipFill>
                <a:blip r:embed="rId3"/>
                <a:stretch>
                  <a:fillRect l="-1209" t="-1271" r="-1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FB99EB87-0276-4026-8CB7-5F23C4AC7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522232"/>
            <a:ext cx="550545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Ⅱ</a:t>
            </a:r>
            <a:r>
              <a:rPr lang="zh-CN" altLang="en-US" dirty="0"/>
              <a:t>网孔、节点分析的应用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	</a:t>
            </a:r>
            <a:r>
              <a:rPr lang="zh-CN" altLang="en-US" dirty="0"/>
              <a:t>网孔分析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223399-8A2B-4E93-B250-C67164A28A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9"/>
          <a:stretch/>
        </p:blipFill>
        <p:spPr>
          <a:xfrm>
            <a:off x="5425125" y="359222"/>
            <a:ext cx="4603909" cy="38055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D77F3E-E858-454E-9471-4DA9529E8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35"/>
          <a:stretch/>
        </p:blipFill>
        <p:spPr>
          <a:xfrm>
            <a:off x="5825066" y="4164799"/>
            <a:ext cx="3804029" cy="26932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573BF47-DD31-4555-A3D3-80AD9C950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2521891"/>
            <a:ext cx="4225816" cy="25039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F5F73D-9052-4385-8BDB-8749DF53BFA7}"/>
              </a:ext>
            </a:extLst>
          </p:cNvPr>
          <p:cNvSpPr txBox="1"/>
          <p:nvPr/>
        </p:nvSpPr>
        <p:spPr>
          <a:xfrm>
            <a:off x="1178560" y="2121781"/>
            <a:ext cx="3122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求流经</a:t>
            </a:r>
            <a:r>
              <a:rPr lang="en-US" altLang="zh-CN" sz="2000" dirty="0">
                <a:solidFill>
                  <a:schemeClr val="bg1"/>
                </a:solidFill>
              </a:rPr>
              <a:t>8Ω</a:t>
            </a:r>
            <a:r>
              <a:rPr lang="zh-CN" altLang="en-US" sz="2000" dirty="0">
                <a:solidFill>
                  <a:schemeClr val="bg1"/>
                </a:solidFill>
              </a:rPr>
              <a:t>电阻的电流？</a:t>
            </a:r>
          </a:p>
        </p:txBody>
      </p:sp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altLang="zh-CN" dirty="0"/>
              <a:t>2</a:t>
            </a:r>
            <a:r>
              <a:rPr lang="en-US" dirty="0"/>
              <a:t>	</a:t>
            </a:r>
            <a:r>
              <a:rPr lang="zh-CN" altLang="en-US" dirty="0"/>
              <a:t>网孔分析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76DE1C-3FA9-4EE0-B132-09D1118F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373" y="0"/>
            <a:ext cx="5563127" cy="6878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E881AD-A582-4084-9AEE-7F7613DA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2313865"/>
            <a:ext cx="3791145" cy="29211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7E9FE23-A715-428A-86E4-26BE0FFB43C5}"/>
              </a:ext>
            </a:extLst>
          </p:cNvPr>
          <p:cNvSpPr txBox="1"/>
          <p:nvPr/>
        </p:nvSpPr>
        <p:spPr>
          <a:xfrm>
            <a:off x="444500" y="1754293"/>
            <a:ext cx="2833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求受控源功率？</a:t>
            </a:r>
          </a:p>
        </p:txBody>
      </p:sp>
    </p:spTree>
    <p:extLst>
      <p:ext uri="{BB962C8B-B14F-4D97-AF65-F5344CB8AC3E}">
        <p14:creationId xmlns:p14="http://schemas.microsoft.com/office/powerpoint/2010/main" val="221154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	</a:t>
            </a:r>
            <a:r>
              <a:rPr lang="zh-CN" altLang="en-US" dirty="0"/>
              <a:t>节点分析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EED8E-C422-4B10-BF55-01C1DCDC27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90"/>
          <a:stretch/>
        </p:blipFill>
        <p:spPr>
          <a:xfrm>
            <a:off x="0" y="1438814"/>
            <a:ext cx="4307840" cy="39803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686EDA-11D7-42A3-8044-857B55186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0" b="4860"/>
          <a:stretch/>
        </p:blipFill>
        <p:spPr>
          <a:xfrm>
            <a:off x="5025813" y="348828"/>
            <a:ext cx="7166187" cy="643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	</a:t>
            </a:r>
            <a:r>
              <a:rPr lang="zh-CN" altLang="en-US" dirty="0"/>
              <a:t>节点分析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C3E5A-47A6-4551-ABC8-9B668A53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6998"/>
            <a:ext cx="5181600" cy="2985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BFE0FC-98C8-4A05-9CA7-0A89B2802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34" y="0"/>
            <a:ext cx="6545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BD58F1-4CE5-4B81-8F8C-5D275BE00763}"/>
              </a:ext>
            </a:extLst>
          </p:cNvPr>
          <p:cNvSpPr txBox="1"/>
          <p:nvPr/>
        </p:nvSpPr>
        <p:spPr>
          <a:xfrm>
            <a:off x="5029200" y="4050792"/>
            <a:ext cx="6102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1800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-Edited by Nap. </a:t>
            </a:r>
          </a:p>
          <a:p>
            <a:pPr algn="r"/>
            <a:r>
              <a:rPr lang="en-US" altLang="zh-CN" b="1" dirty="0">
                <a:solidFill>
                  <a:schemeClr val="bg1"/>
                </a:solidFill>
                <a:latin typeface="Edwardian Script ITC" panose="030303020407070D0804" pitchFamily="66" charset="0"/>
              </a:rPr>
              <a:t>-2020/11/3</a:t>
            </a:r>
            <a:endParaRPr lang="zh-CN" altLang="en-US" dirty="0">
              <a:solidFill>
                <a:schemeClr val="bg1"/>
              </a:solidFill>
              <a:latin typeface="Edwardian Script ITC" panose="030303020407070D08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1	</a:t>
            </a:r>
            <a:r>
              <a:rPr lang="zh-CN" altLang="en-US" dirty="0"/>
              <a:t>互易定理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【</a:t>
                </a:r>
                <a:r>
                  <a:rPr lang="zh-CN" altLang="en-US" sz="2000" dirty="0"/>
                  <a:t>互易定理</a:t>
                </a:r>
                <a:r>
                  <a:rPr lang="en-US" altLang="zh-CN" sz="2000" dirty="0"/>
                  <a:t>】</a:t>
                </a:r>
                <a:r>
                  <a:rPr lang="zh-CN" altLang="en-US" sz="2000" dirty="0"/>
                  <a:t>电路简化前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  例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：利用互易定理简化计算，求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zh-CN" altLang="en-US" sz="20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99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E99183-741B-4B11-AC4E-C8575AB4A92C}"/>
                  </a:ext>
                </a:extLst>
              </p:cNvPr>
              <p:cNvSpPr txBox="1"/>
              <p:nvPr/>
            </p:nvSpPr>
            <p:spPr>
              <a:xfrm>
                <a:off x="6035040" y="3208791"/>
                <a:ext cx="5984267" cy="20238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FF00"/>
                    </a:solidFill>
                  </a:rPr>
                  <a:t>总电流：</a:t>
                </a:r>
                <a:r>
                  <a:rPr lang="en-US" altLang="zh-CN" sz="2000" b="1" dirty="0">
                    <a:solidFill>
                      <a:srgbClr val="FFFF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b="1" i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zh-CN" altLang="en-US" sz="2000" b="1" i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𝟏𝟎𝟎</m:t>
                                    </m:r>
                                  </m:den>
                                </m:f>
                                <m: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3+</m:t>
                                </m:r>
                                <m:f>
                                  <m:fPr>
                                    <m:ctrlPr>
                                      <a:rPr lang="zh-CN" altLang="en-US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zh-CN" altLang="en-US" sz="20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𝟖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zh-CN" altLang="en-US" sz="20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zh-CN" alt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𝟏𝟏𝟏</m:t>
                        </m:r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𝟔𝟗</m:t>
                        </m:r>
                      </m:den>
                    </m:f>
                    <m:r>
                      <a:rPr lang="zh-CN" alt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sz="2000" b="1" dirty="0">
                  <a:solidFill>
                    <a:srgbClr val="FFFF00"/>
                  </a:solidFill>
                </a:endParaRPr>
              </a:p>
              <a:p>
                <a:endParaRPr lang="en-US" altLang="zh-CN" sz="2000" b="1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endParaRPr lang="en-US" altLang="zh-CN" sz="2000" b="1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sz="2000" b="1" dirty="0">
                    <a:solidFill>
                      <a:srgbClr val="FFFF00"/>
                    </a:solidFill>
                  </a:rPr>
                  <a:t>支路电流：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zh-CN" alt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𝟏𝟐</m:t>
                            </m:r>
                            <m:r>
                              <a:rPr lang="zh-CN" altLang="en-US" sz="20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0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𝟏𝟎𝟎</m:t>
                            </m:r>
                            <m:sSub>
                              <m:sSubPr>
                                <m:ctrlP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zh-CN" alt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zh-CN" alt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zh-CN" alt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𝒎𝑨</m:t>
                    </m:r>
                  </m:oMath>
                </a14:m>
                <a:endParaRPr lang="zh-CN" altLang="en-US" sz="2000" b="1" dirty="0">
                  <a:solidFill>
                    <a:srgbClr val="FFFF00"/>
                  </a:solidFill>
                </a:endParaRPr>
              </a:p>
              <a:p>
                <a:endParaRPr lang="zh-CN" altLang="en-US" sz="2000" b="1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0E99183-741B-4B11-AC4E-C8575AB4A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40" y="3208791"/>
                <a:ext cx="5984267" cy="2023824"/>
              </a:xfrm>
              <a:prstGeom prst="rect">
                <a:avLst/>
              </a:prstGeom>
              <a:blipFill>
                <a:blip r:embed="rId3"/>
                <a:stretch>
                  <a:fillRect l="-2546" t="-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C064A36D-5D35-4BE3-B458-594BDA0DA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93" y="2570914"/>
            <a:ext cx="5590540" cy="4109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0C18526-A5DA-438E-A7C6-68BEC7439B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4" r="3945"/>
          <a:stretch/>
        </p:blipFill>
        <p:spPr>
          <a:xfrm>
            <a:off x="172693" y="3007354"/>
            <a:ext cx="5590540" cy="302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3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1	</a:t>
            </a:r>
            <a:r>
              <a:rPr lang="zh-CN" altLang="en-US" dirty="0"/>
              <a:t>互易定理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【</a:t>
                </a:r>
                <a:r>
                  <a:rPr lang="zh-CN" altLang="en-US" sz="2000" dirty="0"/>
                  <a:t>互易定理</a:t>
                </a:r>
                <a:r>
                  <a:rPr lang="en-US" altLang="zh-CN" sz="2000" dirty="0"/>
                  <a:t>】</a:t>
                </a:r>
                <a:r>
                  <a:rPr lang="zh-CN" altLang="en-US" sz="2000" dirty="0"/>
                  <a:t>电路简化后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:r>
                  <a:rPr lang="zh-CN" altLang="en-US" sz="2000" dirty="0"/>
                  <a:t>例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：利用互易定理简化计算，求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zh-CN" altLang="en-US" sz="20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99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014DD7-4099-4431-B152-C385ACD9D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5" r="10790" b="10846"/>
          <a:stretch/>
        </p:blipFill>
        <p:spPr>
          <a:xfrm>
            <a:off x="2320711" y="2741741"/>
            <a:ext cx="7250007" cy="40932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D07CB6-F36E-4756-8E12-D90C9A7BF3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6" t="9789" r="7784" b="5963"/>
          <a:stretch/>
        </p:blipFill>
        <p:spPr>
          <a:xfrm>
            <a:off x="2320712" y="2741741"/>
            <a:ext cx="7250007" cy="4142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328631-269A-4BBB-83BF-536536F6FA75}"/>
                  </a:ext>
                </a:extLst>
              </p:cNvPr>
              <p:cNvSpPr txBox="1"/>
              <p:nvPr/>
            </p:nvSpPr>
            <p:spPr>
              <a:xfrm>
                <a:off x="4806103" y="1859720"/>
                <a:ext cx="6096000" cy="670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FFFF00"/>
                    </a:solidFill>
                  </a:rPr>
                  <a:t>总电流：</a:t>
                </a:r>
                <a:r>
                  <a:rPr lang="en-US" altLang="zh-CN" sz="1800" b="1" dirty="0">
                    <a:solidFill>
                      <a:srgbClr val="FFFF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18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18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1" i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zh-CN" altLang="en-US" sz="1800" b="1" i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𝟏𝟎𝟎</m:t>
                                    </m:r>
                                  </m:den>
                                </m:f>
                                <m:r>
                                  <a:rPr lang="zh-CN" alt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18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8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zh-CN" altLang="en-US" sz="18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zh-CN" alt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18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𝟎𝟕</m:t>
                    </m:r>
                    <m:r>
                      <a:rPr lang="zh-CN" alt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sz="18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328631-269A-4BBB-83BF-536536F6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103" y="1859720"/>
                <a:ext cx="6096000" cy="670183"/>
              </a:xfrm>
              <a:prstGeom prst="rect">
                <a:avLst/>
              </a:prstGeom>
              <a:blipFill>
                <a:blip r:embed="rId5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56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1	</a:t>
            </a:r>
            <a:r>
              <a:rPr lang="zh-CN" altLang="en-US" dirty="0"/>
              <a:t>互易定理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000" dirty="0"/>
                  <a:t>【</a:t>
                </a:r>
                <a:r>
                  <a:rPr lang="zh-CN" altLang="en-US" sz="2000" dirty="0"/>
                  <a:t>互易定理</a:t>
                </a:r>
                <a:r>
                  <a:rPr lang="en-US" altLang="zh-CN" sz="2000" dirty="0"/>
                  <a:t>】</a:t>
                </a:r>
                <a:r>
                  <a:rPr lang="zh-CN" altLang="en-US" sz="2000" dirty="0"/>
                  <a:t>电路简化后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sz="2000" dirty="0"/>
                  <a:t>  </a:t>
                </a:r>
                <a:r>
                  <a:rPr lang="zh-CN" altLang="en-US" sz="2000" dirty="0"/>
                  <a:t>例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：利用互易定理简化计算，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zh-CN" altLang="en-US" sz="20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EF2BC084-E6DB-4DE7-B309-042A85EBA7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998" t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328631-269A-4BBB-83BF-536536F6FA75}"/>
                  </a:ext>
                </a:extLst>
              </p:cNvPr>
              <p:cNvSpPr txBox="1"/>
              <p:nvPr/>
            </p:nvSpPr>
            <p:spPr>
              <a:xfrm>
                <a:off x="4898391" y="1936526"/>
                <a:ext cx="6096000" cy="670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b="1" dirty="0">
                    <a:solidFill>
                      <a:srgbClr val="FFFF00"/>
                    </a:solidFill>
                  </a:rPr>
                  <a:t>总电流：</a:t>
                </a:r>
                <a:r>
                  <a:rPr lang="en-US" altLang="zh-CN" sz="1800" b="1" dirty="0">
                    <a:solidFill>
                      <a:srgbClr val="FFFF00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18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zh-CN" alt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zh-CN" altLang="en-US" sz="1800" b="1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1800" b="1" i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zh-CN" altLang="en-US" sz="1800" b="1" i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𝟏𝟎𝟎</m:t>
                                    </m:r>
                                  </m:den>
                                </m:f>
                                <m:r>
                                  <a:rPr lang="zh-CN" alt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zh-CN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d>
                          </m:e>
                          <m:sup>
                            <m:r>
                              <a:rPr lang="zh-CN" altLang="en-US" sz="18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1800" b="1" i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den>
                    </m:f>
                    <m:r>
                      <a:rPr lang="zh-CN" altLang="en-US" sz="18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zh-CN" alt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1800" b="1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zh-CN" alt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zh-CN" altLang="en-US" sz="18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𝟎𝟕</m:t>
                    </m:r>
                    <m:r>
                      <a:rPr lang="zh-CN" alt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altLang="zh-CN" sz="18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F328631-269A-4BBB-83BF-536536F6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391" y="1936526"/>
                <a:ext cx="6096000" cy="670183"/>
              </a:xfrm>
              <a:prstGeom prst="rect">
                <a:avLst/>
              </a:prstGeom>
              <a:blipFill>
                <a:blip r:embed="rId3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F06624A-838E-4A44-AEAB-2AAD6D7CC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381" y="2741742"/>
            <a:ext cx="63246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2	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11341100" cy="4093243"/>
          </a:xfrm>
        </p:spPr>
        <p:txBody>
          <a:bodyPr/>
          <a:lstStyle/>
          <a:p>
            <a:pPr marL="0" indent="0">
              <a:buNone/>
            </a:pPr>
            <a:endParaRPr lang="en-US" altLang="zh-CN" sz="4000" dirty="0"/>
          </a:p>
          <a:p>
            <a:pPr marL="0" indent="0">
              <a:buNone/>
            </a:pPr>
            <a:r>
              <a:rPr lang="zh-CN" altLang="en-US" sz="4000" dirty="0"/>
              <a:t>叠加原理</a:t>
            </a:r>
            <a:r>
              <a:rPr lang="zh-CN" altLang="en-US" sz="2000" dirty="0"/>
              <a:t>（含多个激励的线性电路中，激励与响应的关系）</a:t>
            </a:r>
            <a:r>
              <a:rPr lang="zh-CN" altLang="en-US" sz="4000" dirty="0"/>
              <a:t>：</a:t>
            </a:r>
            <a:endParaRPr lang="en-US" altLang="zh-CN" sz="4000" dirty="0"/>
          </a:p>
          <a:p>
            <a:pPr marL="0" indent="0">
              <a:buNone/>
            </a:pPr>
            <a:r>
              <a:rPr lang="zh-CN" altLang="en-US" sz="2000" dirty="0"/>
              <a:t>在线性电路中，任一支路的电流（或电压），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可以看成是电路中每一个</a:t>
            </a:r>
            <a:r>
              <a:rPr lang="zh-CN" altLang="en-US" sz="2000" dirty="0">
                <a:solidFill>
                  <a:srgbClr val="FFFF00"/>
                </a:solidFill>
              </a:rPr>
              <a:t>独立电源</a:t>
            </a:r>
            <a:r>
              <a:rPr lang="zh-CN" altLang="en-US" sz="2000" dirty="0"/>
              <a:t>单独作用于电路时，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在</a:t>
            </a:r>
            <a:r>
              <a:rPr lang="zh-CN" altLang="en-US" sz="2000" dirty="0">
                <a:solidFill>
                  <a:srgbClr val="FFFF00"/>
                </a:solidFill>
              </a:rPr>
              <a:t>该支路产生的电流（或电压）的代数和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99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2	</a:t>
            </a:r>
            <a:r>
              <a:rPr lang="zh-CN" altLang="en-US" dirty="0"/>
              <a:t>叠加原理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499" y="1681163"/>
            <a:ext cx="10298007" cy="4508500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4000" dirty="0"/>
              <a:t>注意事项：</a:t>
            </a:r>
            <a:br>
              <a:rPr lang="en-US" altLang="zh-CN" sz="4000" dirty="0"/>
            </a:br>
            <a:endParaRPr lang="zh-CN" altLang="en-US" sz="2800" dirty="0"/>
          </a:p>
          <a:p>
            <a:pPr algn="l"/>
            <a:r>
              <a:rPr lang="zh-CN" altLang="en-US" dirty="0"/>
              <a:t>１）以单电源分别作用，也可分组后各组分别作用；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２）一个或一组电源作用时，</a:t>
            </a:r>
            <a:r>
              <a:rPr lang="zh-CN" altLang="en-US" dirty="0">
                <a:solidFill>
                  <a:srgbClr val="FFFF00"/>
                </a:solidFill>
              </a:rPr>
              <a:t>其余电源为零</a:t>
            </a:r>
            <a:r>
              <a:rPr lang="zh-CN" altLang="en-US" dirty="0"/>
              <a:t>（电压源为零：短路、电流源为零：开路）；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３）响应 ｕ，ｉ 可叠加，但</a:t>
            </a:r>
            <a:r>
              <a:rPr lang="zh-CN" altLang="en-US" dirty="0">
                <a:solidFill>
                  <a:srgbClr val="FFFF00"/>
                </a:solidFill>
              </a:rPr>
              <a:t>功率不能叠加</a:t>
            </a:r>
            <a:r>
              <a:rPr lang="zh-CN" altLang="en-US" dirty="0"/>
              <a:t>，功率需要用响应求得；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４） ｕ，ｉ 叠加时按代数和叠加；</a:t>
            </a:r>
            <a:endParaRPr lang="en-US" altLang="zh-CN" dirty="0"/>
          </a:p>
          <a:p>
            <a:pPr algn="l"/>
            <a:endParaRPr lang="zh-CN" altLang="en-US" dirty="0"/>
          </a:p>
          <a:p>
            <a:pPr algn="l"/>
            <a:r>
              <a:rPr lang="zh-CN" altLang="en-US" dirty="0"/>
              <a:t>５）</a:t>
            </a:r>
            <a:r>
              <a:rPr lang="zh-CN" altLang="en-US" dirty="0">
                <a:solidFill>
                  <a:srgbClr val="FFFF00"/>
                </a:solidFill>
              </a:rPr>
              <a:t>受控源</a:t>
            </a:r>
            <a:r>
              <a:rPr lang="zh-CN" altLang="en-US" dirty="0"/>
              <a:t>不能单独做激励，应始</a:t>
            </a:r>
            <a:r>
              <a:rPr lang="zh-CN" altLang="en-US" dirty="0">
                <a:solidFill>
                  <a:srgbClr val="FFFF00"/>
                </a:solidFill>
              </a:rPr>
              <a:t>终保留在电路内</a:t>
            </a:r>
            <a:r>
              <a:rPr lang="zh-CN" altLang="en-US" dirty="0"/>
              <a:t>；</a:t>
            </a:r>
          </a:p>
          <a:p>
            <a:pPr algn="l"/>
            <a:endParaRPr lang="zh-CN" alt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2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Theorem 2	</a:t>
            </a:r>
            <a:r>
              <a:rPr lang="zh-CN" altLang="en-US" dirty="0"/>
              <a:t>叠加原理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altLang="zh-CN" b="0" dirty="0"/>
                  <a:t>【</a:t>
                </a:r>
                <a:r>
                  <a:rPr lang="zh-CN" altLang="en-US" b="0" dirty="0"/>
                  <a:t>叠加原理</a:t>
                </a:r>
                <a:r>
                  <a:rPr lang="en-US" altLang="zh-CN" b="0" dirty="0"/>
                  <a:t>】</a:t>
                </a:r>
              </a:p>
              <a:p>
                <a:pPr algn="l"/>
                <a:r>
                  <a:rPr lang="en-US" altLang="zh-CN" b="0" dirty="0"/>
                  <a:t>  </a:t>
                </a:r>
                <a:r>
                  <a:rPr lang="zh-CN" altLang="en-US" b="0" dirty="0"/>
                  <a:t>例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：利用叠加原理求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zh-CN" altLang="en-US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74126B4-1E6C-4FFF-9282-40E18A85A0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"/>
              </p:nvPr>
            </p:nvSpPr>
            <p:spPr>
              <a:xfrm>
                <a:off x="444499" y="1681163"/>
                <a:ext cx="10298007" cy="4508500"/>
              </a:xfrm>
              <a:blipFill>
                <a:blip r:embed="rId2"/>
                <a:stretch>
                  <a:fillRect l="-651" t="-14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01D1ED1C-6DF9-46E4-BD2B-98AB5A81E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334" y="2480334"/>
            <a:ext cx="5341802" cy="248551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660E975-7210-4819-99E5-2CE8A43E1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334" y="2480334"/>
            <a:ext cx="6527473" cy="422169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767B350-221F-495E-AC2D-B962A9ED25D4}"/>
              </a:ext>
            </a:extLst>
          </p:cNvPr>
          <p:cNvSpPr txBox="1"/>
          <p:nvPr/>
        </p:nvSpPr>
        <p:spPr>
          <a:xfrm>
            <a:off x="7525171" y="459118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r=2Ω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" id="{2BAFADAE-EE51-4ED7-A63F-2429C67F2BD5}" vid="{1CCAD7E6-35BC-4256-9F2C-9053901BC608}"/>
    </a:ext>
  </a:extLst>
</a:theme>
</file>

<file path=ppt/theme/theme2.xml><?xml version="1.0" encoding="utf-8"?>
<a:theme xmlns:a="http://schemas.openxmlformats.org/drawingml/2006/main" name="1_OfficePLUS">
  <a:themeElements>
    <a:clrScheme name="沉稳红模板配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C00000"/>
      </a:accent1>
      <a:accent2>
        <a:srgbClr val="9A0000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520B0621022B4CA37193CEB4BD4006" ma:contentTypeVersion="13" ma:contentTypeDescription="Create a new document." ma:contentTypeScope="" ma:versionID="cfe9ef737fb2ae655456fe470e3de886">
  <xsd:schema xmlns:xsd="http://www.w3.org/2001/XMLSchema" xmlns:xs="http://www.w3.org/2001/XMLSchema" xmlns:p="http://schemas.microsoft.com/office/2006/metadata/properties" xmlns:ns2="45e91f00-0250-4a60-970e-f6ee534b485a" xmlns:ns3="03902022-5f07-415b-99da-02f7a843c2d0" targetNamespace="http://schemas.microsoft.com/office/2006/metadata/properties" ma:root="true" ma:fieldsID="1f8918928c275871385115b2196c7a39" ns2:_="" ns3:_="">
    <xsd:import namespace="45e91f00-0250-4a60-970e-f6ee534b485a"/>
    <xsd:import namespace="03902022-5f07-415b-99da-02f7a843c2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91f00-0250-4a60-970e-f6ee534b485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902022-5f07-415b-99da-02f7a843c2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03902022-5f07-415b-99da-02f7a843c2d0" xsi:nil="true"/>
  </documentManagement>
</p:properties>
</file>

<file path=customXml/itemProps1.xml><?xml version="1.0" encoding="utf-8"?>
<ds:datastoreItem xmlns:ds="http://schemas.openxmlformats.org/officeDocument/2006/customXml" ds:itemID="{E886439D-D4B2-4460-9225-ADE756E4E3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e91f00-0250-4a60-970e-f6ee534b485a"/>
    <ds:schemaRef ds:uri="03902022-5f07-415b-99da-02f7a843c2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03902022-5f07-415b-99da-02f7a843c2d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TF66687569</Template>
  <TotalTime>0</TotalTime>
  <Words>1861</Words>
  <Application>Microsoft Office PowerPoint</Application>
  <PresentationFormat>宽屏</PresentationFormat>
  <Paragraphs>298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Trade Gothic LT Pro</vt:lpstr>
      <vt:lpstr>Arial</vt:lpstr>
      <vt:lpstr>Calibri</vt:lpstr>
      <vt:lpstr>Cambria Math</vt:lpstr>
      <vt:lpstr>Century Gothic</vt:lpstr>
      <vt:lpstr>Edwardian Script ITC</vt:lpstr>
      <vt:lpstr>Segoe UI Light</vt:lpstr>
      <vt:lpstr>Trebuchet MS</vt:lpstr>
      <vt:lpstr>Office 主题​​</vt:lpstr>
      <vt:lpstr>1_OfficePLUS</vt:lpstr>
      <vt:lpstr>Week 7 小班讨论课</vt:lpstr>
      <vt:lpstr>Ⅰ电路基本定理</vt:lpstr>
      <vt:lpstr>Theorem 1 </vt:lpstr>
      <vt:lpstr>Theorem 1 互易定理</vt:lpstr>
      <vt:lpstr>Theorem 1 互易定理</vt:lpstr>
      <vt:lpstr>Theorem 1 互易定理</vt:lpstr>
      <vt:lpstr>Theorem 2 </vt:lpstr>
      <vt:lpstr>Theorem 2 叠加原理</vt:lpstr>
      <vt:lpstr>Theorem 2 叠加原理</vt:lpstr>
      <vt:lpstr>Theorem 2 叠加原理</vt:lpstr>
      <vt:lpstr>Theorem 2 叠加原理</vt:lpstr>
      <vt:lpstr>Theorem 2 叠加原理</vt:lpstr>
      <vt:lpstr>Theorem 3 </vt:lpstr>
      <vt:lpstr>Theorem 3 置换定理</vt:lpstr>
      <vt:lpstr>Theorem 3 置换定理</vt:lpstr>
      <vt:lpstr>Theorem 3 置换定理</vt:lpstr>
      <vt:lpstr>Theorem 4 等效电源定理</vt:lpstr>
      <vt:lpstr>Theorem 4 等效电源定理 </vt:lpstr>
      <vt:lpstr>Theorem 4 等效电源定理 </vt:lpstr>
      <vt:lpstr>Theorem 4 等效电源定理 </vt:lpstr>
      <vt:lpstr>Theorem 4 等效电源定理 </vt:lpstr>
      <vt:lpstr>Theorem 4 等效电源定理 </vt:lpstr>
      <vt:lpstr>Theorem 4 等效电源定理 </vt:lpstr>
      <vt:lpstr>Theorem 4 等效电源定理 </vt:lpstr>
      <vt:lpstr>Theorem 4 等效电源定理 </vt:lpstr>
      <vt:lpstr>Theorem 4 等效电源定理 </vt:lpstr>
      <vt:lpstr>Theorem 4 等效电源定理 </vt:lpstr>
      <vt:lpstr>Theorem 5 </vt:lpstr>
      <vt:lpstr>Theorem 5 最大功率传递定理 </vt:lpstr>
      <vt:lpstr>Theorem 5 最大功率传递定理</vt:lpstr>
      <vt:lpstr>Theorem 5 最大功率传递定理</vt:lpstr>
      <vt:lpstr>Theorem 5 最大功率传递定理</vt:lpstr>
      <vt:lpstr>Theorem 5 最大功率传递定理</vt:lpstr>
      <vt:lpstr>Ⅱ网孔、节点分析的应用</vt:lpstr>
      <vt:lpstr>Example 1 网孔分析</vt:lpstr>
      <vt:lpstr>Example 2 网孔分析</vt:lpstr>
      <vt:lpstr>Example 3 节点分析</vt:lpstr>
      <vt:lpstr>Example 4 节点分析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2019-08-23T06:26:36Z</dcterms:created>
  <dcterms:modified xsi:type="dcterms:W3CDTF">2020-11-11T13:05:57Z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0x0101004D520B0621022B4CA37193CEB4BD4006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t-weiszh@microsoft.com</vt:lpwstr>
  </property>
  <property fmtid="{D5CDD505-2E9C-101B-9397-08002B2CF9AE}" pid="6" name="MSIP_Label_f42aa342-8706-4288-bd11-ebb85995028c_SetDate">
    <vt:lpwstr>2019-08-23T06:28:32.7141461Z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1fd5424c-01cc-4923-8a99-c6eb3d361cdb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